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23" r:id="rId4"/>
    <p:sldId id="260" r:id="rId5"/>
    <p:sldId id="271" r:id="rId6"/>
    <p:sldId id="261" r:id="rId7"/>
    <p:sldId id="262" r:id="rId8"/>
    <p:sldId id="272" r:id="rId9"/>
    <p:sldId id="289" r:id="rId10"/>
    <p:sldId id="326" r:id="rId11"/>
    <p:sldId id="259" r:id="rId12"/>
    <p:sldId id="324" r:id="rId13"/>
    <p:sldId id="320" r:id="rId14"/>
    <p:sldId id="321" r:id="rId15"/>
    <p:sldId id="330" r:id="rId16"/>
    <p:sldId id="329" r:id="rId17"/>
    <p:sldId id="322" r:id="rId18"/>
    <p:sldId id="325" r:id="rId19"/>
    <p:sldId id="291" r:id="rId20"/>
    <p:sldId id="292" r:id="rId21"/>
    <p:sldId id="273" r:id="rId22"/>
    <p:sldId id="309" r:id="rId23"/>
    <p:sldId id="328" r:id="rId24"/>
    <p:sldId id="304" r:id="rId25"/>
    <p:sldId id="305" r:id="rId26"/>
    <p:sldId id="294" r:id="rId27"/>
    <p:sldId id="295" r:id="rId28"/>
    <p:sldId id="288" r:id="rId29"/>
    <p:sldId id="300" r:id="rId30"/>
    <p:sldId id="301" r:id="rId31"/>
    <p:sldId id="302" r:id="rId32"/>
    <p:sldId id="303" r:id="rId33"/>
    <p:sldId id="311" r:id="rId34"/>
    <p:sldId id="310" r:id="rId35"/>
    <p:sldId id="281" r:id="rId36"/>
    <p:sldId id="312" r:id="rId37"/>
    <p:sldId id="313" r:id="rId38"/>
    <p:sldId id="316" r:id="rId39"/>
    <p:sldId id="314" r:id="rId40"/>
    <p:sldId id="263" r:id="rId41"/>
    <p:sldId id="315" r:id="rId42"/>
    <p:sldId id="264" r:id="rId43"/>
    <p:sldId id="318" r:id="rId44"/>
    <p:sldId id="317" r:id="rId45"/>
    <p:sldId id="293" r:id="rId46"/>
    <p:sldId id="319" r:id="rId47"/>
    <p:sldId id="258" r:id="rId48"/>
  </p:sldIdLst>
  <p:sldSz cx="9144000" cy="6858000" type="screen4x3"/>
  <p:notesSz cx="9144000" cy="6858000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8EA2AA-3AC6-184D-BB71-7F0F57CB581C}">
          <p14:sldIdLst>
            <p14:sldId id="256"/>
            <p14:sldId id="257"/>
            <p14:sldId id="323"/>
            <p14:sldId id="260"/>
            <p14:sldId id="271"/>
            <p14:sldId id="261"/>
            <p14:sldId id="262"/>
            <p14:sldId id="272"/>
            <p14:sldId id="289"/>
            <p14:sldId id="326"/>
            <p14:sldId id="259"/>
            <p14:sldId id="324"/>
            <p14:sldId id="320"/>
            <p14:sldId id="321"/>
            <p14:sldId id="330"/>
            <p14:sldId id="329"/>
            <p14:sldId id="322"/>
            <p14:sldId id="325"/>
            <p14:sldId id="291"/>
            <p14:sldId id="292"/>
            <p14:sldId id="273"/>
            <p14:sldId id="309"/>
            <p14:sldId id="328"/>
            <p14:sldId id="304"/>
            <p14:sldId id="305"/>
            <p14:sldId id="294"/>
            <p14:sldId id="295"/>
            <p14:sldId id="288"/>
            <p14:sldId id="300"/>
            <p14:sldId id="301"/>
            <p14:sldId id="302"/>
            <p14:sldId id="303"/>
            <p14:sldId id="311"/>
            <p14:sldId id="310"/>
            <p14:sldId id="281"/>
            <p14:sldId id="312"/>
            <p14:sldId id="313"/>
            <p14:sldId id="316"/>
            <p14:sldId id="314"/>
            <p14:sldId id="263"/>
            <p14:sldId id="315"/>
            <p14:sldId id="264"/>
            <p14:sldId id="318"/>
            <p14:sldId id="317"/>
            <p14:sldId id="293"/>
            <p14:sldId id="31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9"/>
    <a:srgbClr val="6A0D15"/>
    <a:srgbClr val="D63E2E"/>
    <a:srgbClr val="474746"/>
    <a:srgbClr val="2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434" autoAdjust="0"/>
  </p:normalViewPr>
  <p:slideViewPr>
    <p:cSldViewPr snapToGrid="0" snapToObjects="1"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dos\DAGSER\Servi&#231;os\Servi&#231;o%20piloto%20de%20email%20para%20as%20universidades\Avalia&#231;&#227;o%20das%20Solu&#231;&#245;es_rev_apresenta&#231;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dos\DAGSER\Servi&#231;os\Servi&#231;o%20piloto%20de%20email%20para%20as%20universidades\Avalia&#231;&#227;o%20das%20Solu&#231;&#245;es_rev_apresenta&#231;&#227;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dos\DAGSER\Servi&#231;os\Servi&#231;o%20piloto%20de%20email%20para%20as%20universidades\Avalia&#231;&#227;o%20das%20Solu&#231;&#245;es_rev_apresenta&#231;&#227;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Mandatório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Gráficos!$B$7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Gráficos!$A$8:$A$11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Gráficos!$B$8:$B$11</c:f>
              <c:numCache>
                <c:formatCode>0.00%</c:formatCode>
                <c:ptCount val="4"/>
                <c:pt idx="0">
                  <c:v>0.453125</c:v>
                </c:pt>
                <c:pt idx="1">
                  <c:v>0.734375</c:v>
                </c:pt>
                <c:pt idx="2">
                  <c:v>0.8125</c:v>
                </c:pt>
                <c:pt idx="3">
                  <c:v>0.921875</c:v>
                </c:pt>
              </c:numCache>
            </c:numRef>
          </c:val>
        </c:ser>
        <c:ser>
          <c:idx val="2"/>
          <c:order val="1"/>
          <c:tx>
            <c:strRef>
              <c:f>Gráficos!$D$7</c:f>
              <c:strCache>
                <c:ptCount val="1"/>
                <c:pt idx="0">
                  <c:v>Limitado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Gráficos!$A$8:$A$11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Gráficos!$D$8:$D$11</c:f>
              <c:numCache>
                <c:formatCode>0.00%</c:formatCode>
                <c:ptCount val="4"/>
                <c:pt idx="0">
                  <c:v>0.15625</c:v>
                </c:pt>
                <c:pt idx="1">
                  <c:v>0.109375</c:v>
                </c:pt>
                <c:pt idx="2">
                  <c:v>3.125E-2</c:v>
                </c:pt>
                <c:pt idx="3">
                  <c:v>1.5625E-2</c:v>
                </c:pt>
              </c:numCache>
            </c:numRef>
          </c:val>
        </c:ser>
        <c:ser>
          <c:idx val="1"/>
          <c:order val="2"/>
          <c:tx>
            <c:strRef>
              <c:f>Gráficos!$C$7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Gráficos!$A$8:$A$11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Gráficos!$C$8:$C$11</c:f>
              <c:numCache>
                <c:formatCode>0.00%</c:formatCode>
                <c:ptCount val="4"/>
                <c:pt idx="0">
                  <c:v>0.390625</c:v>
                </c:pt>
                <c:pt idx="1">
                  <c:v>0.15625</c:v>
                </c:pt>
                <c:pt idx="2">
                  <c:v>0.15625</c:v>
                </c:pt>
                <c:pt idx="3">
                  <c:v>6.25E-2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54975504"/>
        <c:axId val="454977072"/>
      </c:barChart>
      <c:catAx>
        <c:axId val="45497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4977072"/>
        <c:crosses val="autoZero"/>
        <c:auto val="1"/>
        <c:lblAlgn val="ctr"/>
        <c:lblOffset val="100"/>
        <c:noMultiLvlLbl val="0"/>
      </c:catAx>
      <c:valAx>
        <c:axId val="454977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497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63197369425441"/>
          <c:y val="8.7312057861969383E-2"/>
          <c:w val="0.30006030472132095"/>
          <c:h val="5.5787053898527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Desejável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Gráficos!$B$13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Gráficos!$A$14:$A$17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Gráficos!$B$14:$B$17</c:f>
              <c:numCache>
                <c:formatCode>0.00%</c:formatCode>
                <c:ptCount val="4"/>
                <c:pt idx="0">
                  <c:v>0.1951219512195122</c:v>
                </c:pt>
                <c:pt idx="1">
                  <c:v>0.6097560975609756</c:v>
                </c:pt>
                <c:pt idx="2">
                  <c:v>0.73170731707317072</c:v>
                </c:pt>
                <c:pt idx="3">
                  <c:v>0.80487804878048785</c:v>
                </c:pt>
              </c:numCache>
            </c:numRef>
          </c:val>
        </c:ser>
        <c:ser>
          <c:idx val="2"/>
          <c:order val="1"/>
          <c:tx>
            <c:strRef>
              <c:f>Gráficos!$D$13</c:f>
              <c:strCache>
                <c:ptCount val="1"/>
                <c:pt idx="0">
                  <c:v>Limitado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Gráficos!$A$14:$A$17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Gráficos!$D$14:$D$17</c:f>
              <c:numCache>
                <c:formatCode>0.00%</c:formatCode>
                <c:ptCount val="4"/>
                <c:pt idx="0">
                  <c:v>0.12195121951219512</c:v>
                </c:pt>
                <c:pt idx="1">
                  <c:v>7.3170731707317069E-2</c:v>
                </c:pt>
                <c:pt idx="2">
                  <c:v>2.4390243902439025E-2</c:v>
                </c:pt>
                <c:pt idx="3">
                  <c:v>4.878048780487805E-2</c:v>
                </c:pt>
              </c:numCache>
            </c:numRef>
          </c:val>
        </c:ser>
        <c:ser>
          <c:idx val="1"/>
          <c:order val="2"/>
          <c:tx>
            <c:strRef>
              <c:f>Gráficos!$C$13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Gráficos!$A$14:$A$17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Gráficos!$C$14:$C$17</c:f>
              <c:numCache>
                <c:formatCode>0.00%</c:formatCode>
                <c:ptCount val="4"/>
                <c:pt idx="0">
                  <c:v>0.68292682926829273</c:v>
                </c:pt>
                <c:pt idx="1">
                  <c:v>0.31707317073170732</c:v>
                </c:pt>
                <c:pt idx="2">
                  <c:v>0.24390243902439024</c:v>
                </c:pt>
                <c:pt idx="3">
                  <c:v>0.14634146341463414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48571480"/>
        <c:axId val="448573832"/>
      </c:barChart>
      <c:catAx>
        <c:axId val="448571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8573832"/>
        <c:crosses val="autoZero"/>
        <c:auto val="1"/>
        <c:lblAlgn val="ctr"/>
        <c:lblOffset val="100"/>
        <c:noMultiLvlLbl val="0"/>
      </c:catAx>
      <c:valAx>
        <c:axId val="448573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857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283783589536212"/>
          <c:y val="0.10356628097214493"/>
          <c:w val="0.30388066959145305"/>
          <c:h val="4.5359284288680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Geral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Gráficos!$A$2:$A$5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Gráficos!$B$2:$B$5</c:f>
              <c:numCache>
                <c:formatCode>0.00%</c:formatCode>
                <c:ptCount val="4"/>
                <c:pt idx="0">
                  <c:v>0.35238095238095241</c:v>
                </c:pt>
                <c:pt idx="1">
                  <c:v>0.68571428571428572</c:v>
                </c:pt>
                <c:pt idx="2">
                  <c:v>0.78095238095238095</c:v>
                </c:pt>
                <c:pt idx="3">
                  <c:v>0.87619047619047619</c:v>
                </c:pt>
              </c:numCache>
            </c:numRef>
          </c:val>
        </c:ser>
        <c:ser>
          <c:idx val="2"/>
          <c:order val="1"/>
          <c:tx>
            <c:strRef>
              <c:f>Gráficos!$D$1</c:f>
              <c:strCache>
                <c:ptCount val="1"/>
                <c:pt idx="0">
                  <c:v>Limitado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Gráficos!$A$2:$A$5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Gráficos!$D$2:$D$5</c:f>
              <c:numCache>
                <c:formatCode>0.00%</c:formatCode>
                <c:ptCount val="4"/>
                <c:pt idx="0">
                  <c:v>0.14285714285714285</c:v>
                </c:pt>
                <c:pt idx="1">
                  <c:v>9.5238095238095233E-2</c:v>
                </c:pt>
                <c:pt idx="2">
                  <c:v>2.8571428571428571E-2</c:v>
                </c:pt>
                <c:pt idx="3">
                  <c:v>2.8571428571428571E-2</c:v>
                </c:pt>
              </c:numCache>
            </c:numRef>
          </c:val>
        </c:ser>
        <c:ser>
          <c:idx val="1"/>
          <c:order val="2"/>
          <c:tx>
            <c:strRef>
              <c:f>Gráficos!$C$1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Gráficos!$A$2:$A$5</c:f>
              <c:strCache>
                <c:ptCount val="4"/>
                <c:pt idx="0">
                  <c:v>Expresso V3</c:v>
                </c:pt>
                <c:pt idx="1">
                  <c:v>QMT</c:v>
                </c:pt>
                <c:pt idx="2">
                  <c:v>Zimbra Open Source</c:v>
                </c:pt>
                <c:pt idx="3">
                  <c:v>Zimbra Collaboration Server Professional</c:v>
                </c:pt>
              </c:strCache>
            </c:strRef>
          </c:cat>
          <c:val>
            <c:numRef>
              <c:f>Gráficos!$C$2:$C$5</c:f>
              <c:numCache>
                <c:formatCode>0.00%</c:formatCode>
                <c:ptCount val="4"/>
                <c:pt idx="0">
                  <c:v>0.50476190476190474</c:v>
                </c:pt>
                <c:pt idx="1">
                  <c:v>0.21904761904761905</c:v>
                </c:pt>
                <c:pt idx="2">
                  <c:v>0.19047619047619047</c:v>
                </c:pt>
                <c:pt idx="3">
                  <c:v>9.5238095238095233E-2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48557760"/>
        <c:axId val="448579712"/>
      </c:barChart>
      <c:catAx>
        <c:axId val="44855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8579712"/>
        <c:crosses val="autoZero"/>
        <c:auto val="1"/>
        <c:lblAlgn val="ctr"/>
        <c:lblOffset val="100"/>
        <c:noMultiLvlLbl val="0"/>
      </c:catAx>
      <c:valAx>
        <c:axId val="448579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85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861127092233507"/>
          <c:y val="8.6502076299553116E-2"/>
          <c:w val="0.29925183363427199"/>
          <c:h val="5.12804837346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A0054-3050-4E34-ABD2-FB7006FE23E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29317F4-649E-4CAF-B702-55832EE95F89}">
      <dgm:prSet phldrT="[Texto]" custT="1"/>
      <dgm:spPr/>
      <dgm:t>
        <a:bodyPr/>
        <a:lstStyle/>
        <a:p>
          <a:r>
            <a:rPr lang="pt-BR" sz="1400" b="1" dirty="0" smtClean="0"/>
            <a:t>Início do Projeto (POC) </a:t>
          </a:r>
        </a:p>
        <a:p>
          <a:r>
            <a:rPr lang="pt-BR" sz="1400" b="1" dirty="0" smtClean="0"/>
            <a:t>(06/2014)</a:t>
          </a:r>
          <a:endParaRPr lang="pt-BR" sz="1400" b="1" dirty="0"/>
        </a:p>
      </dgm:t>
    </dgm:pt>
    <dgm:pt modelId="{74C47EE3-8369-4749-9475-7C0C9C92086F}" type="parTrans" cxnId="{14780F94-704D-42C3-B72D-578B86AF0019}">
      <dgm:prSet/>
      <dgm:spPr/>
      <dgm:t>
        <a:bodyPr/>
        <a:lstStyle/>
        <a:p>
          <a:endParaRPr lang="pt-BR"/>
        </a:p>
      </dgm:t>
    </dgm:pt>
    <dgm:pt modelId="{1BBC570A-F984-42D4-9D5A-46A84745FF59}" type="sibTrans" cxnId="{14780F94-704D-42C3-B72D-578B86AF0019}">
      <dgm:prSet/>
      <dgm:spPr/>
      <dgm:t>
        <a:bodyPr/>
        <a:lstStyle/>
        <a:p>
          <a:endParaRPr lang="pt-BR"/>
        </a:p>
      </dgm:t>
    </dgm:pt>
    <dgm:pt modelId="{9286AB77-DD92-4558-8FE1-216DF46477D2}">
      <dgm:prSet phldrT="[Texto]" custT="1"/>
      <dgm:spPr/>
      <dgm:t>
        <a:bodyPr/>
        <a:lstStyle/>
        <a:p>
          <a:r>
            <a:rPr lang="pt-BR" sz="1600" b="0" dirty="0" smtClean="0"/>
            <a:t>Realização da prova de conceito (POC) com soluções específicas, análise de mercado/parceiros, definição de relacionamento com as partes interessadas, definição da próxima etapa (piloto)*.</a:t>
          </a:r>
          <a:endParaRPr lang="pt-BR" sz="1600" b="0" dirty="0"/>
        </a:p>
      </dgm:t>
    </dgm:pt>
    <dgm:pt modelId="{972B097F-CB84-4FE1-8F67-37D530C88371}" type="parTrans" cxnId="{6BA18AA2-1FEF-48E7-A96D-0A87C871145D}">
      <dgm:prSet/>
      <dgm:spPr/>
      <dgm:t>
        <a:bodyPr/>
        <a:lstStyle/>
        <a:p>
          <a:endParaRPr lang="pt-BR"/>
        </a:p>
      </dgm:t>
    </dgm:pt>
    <dgm:pt modelId="{1AA97A56-3511-4B43-BD40-44065BA994F4}" type="sibTrans" cxnId="{6BA18AA2-1FEF-48E7-A96D-0A87C871145D}">
      <dgm:prSet/>
      <dgm:spPr/>
      <dgm:t>
        <a:bodyPr/>
        <a:lstStyle/>
        <a:p>
          <a:endParaRPr lang="pt-BR"/>
        </a:p>
      </dgm:t>
    </dgm:pt>
    <dgm:pt modelId="{81FDEC87-69AA-464E-A190-A20F04D3A7DF}">
      <dgm:prSet phldrT="[Texto]" custT="1"/>
      <dgm:spPr/>
      <dgm:t>
        <a:bodyPr/>
        <a:lstStyle/>
        <a:p>
          <a:r>
            <a:rPr lang="pt-BR" sz="1400" b="1" dirty="0" smtClean="0"/>
            <a:t>Início do projeto piloto  </a:t>
          </a:r>
        </a:p>
        <a:p>
          <a:r>
            <a:rPr lang="pt-BR" sz="1400" b="1" dirty="0" smtClean="0"/>
            <a:t>(proposta 1º Semestre/2015)</a:t>
          </a:r>
          <a:endParaRPr lang="pt-BR" sz="1400" b="1" dirty="0"/>
        </a:p>
      </dgm:t>
    </dgm:pt>
    <dgm:pt modelId="{443E460D-9159-4604-99EB-FD78219D101F}" type="parTrans" cxnId="{F6DB1B86-850F-4C28-957F-F1E439B173D0}">
      <dgm:prSet/>
      <dgm:spPr/>
      <dgm:t>
        <a:bodyPr/>
        <a:lstStyle/>
        <a:p>
          <a:endParaRPr lang="pt-BR"/>
        </a:p>
      </dgm:t>
    </dgm:pt>
    <dgm:pt modelId="{36E46D44-5951-4E1B-8460-E019E177F3E1}" type="sibTrans" cxnId="{F6DB1B86-850F-4C28-957F-F1E439B173D0}">
      <dgm:prSet/>
      <dgm:spPr/>
      <dgm:t>
        <a:bodyPr/>
        <a:lstStyle/>
        <a:p>
          <a:endParaRPr lang="pt-BR"/>
        </a:p>
      </dgm:t>
    </dgm:pt>
    <dgm:pt modelId="{B5029CDD-8608-40F9-BA83-ECE8857FBB61}">
      <dgm:prSet phldrT="[Texto]" custT="1"/>
      <dgm:spPr/>
      <dgm:t>
        <a:bodyPr/>
        <a:lstStyle/>
        <a:p>
          <a:r>
            <a:rPr lang="pt-BR" sz="1800" b="0" dirty="0" smtClean="0"/>
            <a:t>Piloto com um número reduzido de instituições para validação do modelo.</a:t>
          </a:r>
          <a:endParaRPr lang="pt-BR" sz="1800" b="0" dirty="0"/>
        </a:p>
      </dgm:t>
    </dgm:pt>
    <dgm:pt modelId="{44CF25E2-5C4D-432E-8580-D6206C6FEBC7}" type="parTrans" cxnId="{AC1724EA-46DA-458B-B66E-B8F18338DDA3}">
      <dgm:prSet/>
      <dgm:spPr/>
      <dgm:t>
        <a:bodyPr/>
        <a:lstStyle/>
        <a:p>
          <a:endParaRPr lang="pt-BR"/>
        </a:p>
      </dgm:t>
    </dgm:pt>
    <dgm:pt modelId="{0FAD0A02-6C1E-4D59-ACB0-8D8B4317B456}" type="sibTrans" cxnId="{AC1724EA-46DA-458B-B66E-B8F18338DDA3}">
      <dgm:prSet/>
      <dgm:spPr/>
      <dgm:t>
        <a:bodyPr/>
        <a:lstStyle/>
        <a:p>
          <a:endParaRPr lang="pt-BR"/>
        </a:p>
      </dgm:t>
    </dgm:pt>
    <dgm:pt modelId="{D9B6E9DF-9398-4C7A-86A2-467423FA83BF}">
      <dgm:prSet phldrT="[Texto]" custT="1"/>
      <dgm:spPr/>
      <dgm:t>
        <a:bodyPr/>
        <a:lstStyle/>
        <a:p>
          <a:r>
            <a:rPr lang="pt-BR" sz="1400" b="1" dirty="0" smtClean="0"/>
            <a:t>Entrada em produção </a:t>
          </a:r>
        </a:p>
        <a:p>
          <a:r>
            <a:rPr lang="pt-BR" sz="1400" b="1" dirty="0" smtClean="0"/>
            <a:t>(proposta 2º Semestre/2015)</a:t>
          </a:r>
          <a:endParaRPr lang="pt-BR" sz="1400" b="1" dirty="0"/>
        </a:p>
      </dgm:t>
    </dgm:pt>
    <dgm:pt modelId="{7E44B3A2-6FA0-474E-8234-84F546E766FE}" type="parTrans" cxnId="{72B740D6-AD2C-4043-8BCF-20F40AFFBE31}">
      <dgm:prSet/>
      <dgm:spPr/>
      <dgm:t>
        <a:bodyPr/>
        <a:lstStyle/>
        <a:p>
          <a:endParaRPr lang="pt-BR"/>
        </a:p>
      </dgm:t>
    </dgm:pt>
    <dgm:pt modelId="{B27F5CD3-CCD6-4CE5-B3D8-9E7331E06D6B}" type="sibTrans" cxnId="{72B740D6-AD2C-4043-8BCF-20F40AFFBE31}">
      <dgm:prSet/>
      <dgm:spPr/>
      <dgm:t>
        <a:bodyPr/>
        <a:lstStyle/>
        <a:p>
          <a:endParaRPr lang="pt-BR"/>
        </a:p>
      </dgm:t>
    </dgm:pt>
    <dgm:pt modelId="{05ECF120-28CA-4C12-88C6-EEC6C468CED4}">
      <dgm:prSet phldrT="[Texto]" custT="1"/>
      <dgm:spPr/>
      <dgm:t>
        <a:bodyPr/>
        <a:lstStyle/>
        <a:p>
          <a:r>
            <a:rPr lang="pt-BR" sz="1800" b="0" dirty="0" smtClean="0"/>
            <a:t>Entrada em produção gradual com a adesão de novas instituições.</a:t>
          </a:r>
          <a:endParaRPr lang="pt-BR" sz="1800" b="0" dirty="0"/>
        </a:p>
      </dgm:t>
    </dgm:pt>
    <dgm:pt modelId="{FC45ED95-1D99-486D-B7A4-0B7DF6DDE138}" type="parTrans" cxnId="{1C67E320-B2F4-4E80-954F-87F052EB5A90}">
      <dgm:prSet/>
      <dgm:spPr/>
      <dgm:t>
        <a:bodyPr/>
        <a:lstStyle/>
        <a:p>
          <a:endParaRPr lang="pt-BR"/>
        </a:p>
      </dgm:t>
    </dgm:pt>
    <dgm:pt modelId="{1D18A40B-E9F3-49EA-A6E1-506EF7479471}" type="sibTrans" cxnId="{1C67E320-B2F4-4E80-954F-87F052EB5A90}">
      <dgm:prSet/>
      <dgm:spPr/>
      <dgm:t>
        <a:bodyPr/>
        <a:lstStyle/>
        <a:p>
          <a:endParaRPr lang="pt-BR"/>
        </a:p>
      </dgm:t>
    </dgm:pt>
    <dgm:pt modelId="{1119F066-19A5-42B4-A2B0-36A9B328CF65}" type="pres">
      <dgm:prSet presAssocID="{D28A0054-3050-4E34-ABD2-FB7006FE23E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92050A2-892B-4471-A5F9-022F351E298A}" type="pres">
      <dgm:prSet presAssocID="{129317F4-649E-4CAF-B702-55832EE95F89}" presName="parentText1" presStyleLbl="node1" presStyleIdx="0" presStyleCnt="3" custScaleY="1297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07EC92-C8CE-49FC-9F2E-58E118D67B21}" type="pres">
      <dgm:prSet presAssocID="{129317F4-649E-4CAF-B702-55832EE95F89}" presName="childText1" presStyleLbl="solidAlignAcc1" presStyleIdx="0" presStyleCnt="3" custScaleY="116304" custLinFactNeighborX="-942" custLinFactNeighborY="4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36FB7C-2FC6-4F79-8624-8BD7493FCE2E}" type="pres">
      <dgm:prSet presAssocID="{81FDEC87-69AA-464E-A190-A20F04D3A7DF}" presName="parentText2" presStyleLbl="node1" presStyleIdx="1" presStyleCnt="3" custScaleY="13919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715EE-9EB7-4BD9-A886-BE6BCB0AE27C}" type="pres">
      <dgm:prSet presAssocID="{81FDEC87-69AA-464E-A190-A20F04D3A7DF}" presName="childText2" presStyleLbl="solidAlignAcc1" presStyleIdx="1" presStyleCnt="3" custScaleY="106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DA36F6-6809-459D-BD2E-C030FEB50C0A}" type="pres">
      <dgm:prSet presAssocID="{D9B6E9DF-9398-4C7A-86A2-467423FA83BF}" presName="parentText3" presStyleLbl="node1" presStyleIdx="2" presStyleCnt="3" custScaleY="121830">
        <dgm:presLayoutVars>
          <dgm:chMax/>
          <dgm:chPref val="3"/>
          <dgm:bulletEnabled val="1"/>
        </dgm:presLayoutVars>
      </dgm:prSet>
      <dgm:spPr/>
    </dgm:pt>
    <dgm:pt modelId="{AF655CB8-E523-4931-95E1-C8F89CAD814F}" type="pres">
      <dgm:prSet presAssocID="{D9B6E9DF-9398-4C7A-86A2-467423FA83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88854A-C90F-43F1-A5F7-3E82624B0B7D}" type="presOf" srcId="{81FDEC87-69AA-464E-A190-A20F04D3A7DF}" destId="{8536FB7C-2FC6-4F79-8624-8BD7493FCE2E}" srcOrd="0" destOrd="0" presId="urn:microsoft.com/office/officeart/2009/3/layout/IncreasingArrowsProcess"/>
    <dgm:cxn modelId="{1C67E320-B2F4-4E80-954F-87F052EB5A90}" srcId="{D9B6E9DF-9398-4C7A-86A2-467423FA83BF}" destId="{05ECF120-28CA-4C12-88C6-EEC6C468CED4}" srcOrd="0" destOrd="0" parTransId="{FC45ED95-1D99-486D-B7A4-0B7DF6DDE138}" sibTransId="{1D18A40B-E9F3-49EA-A6E1-506EF7479471}"/>
    <dgm:cxn modelId="{B2E48D94-1778-4CB7-9C24-2E23F60A17B9}" type="presOf" srcId="{9286AB77-DD92-4558-8FE1-216DF46477D2}" destId="{DF07EC92-C8CE-49FC-9F2E-58E118D67B21}" srcOrd="0" destOrd="0" presId="urn:microsoft.com/office/officeart/2009/3/layout/IncreasingArrowsProcess"/>
    <dgm:cxn modelId="{8B3F8F86-03B3-4B9F-B67F-C84F93B1B2E9}" type="presOf" srcId="{D9B6E9DF-9398-4C7A-86A2-467423FA83BF}" destId="{A9DA36F6-6809-459D-BD2E-C030FEB50C0A}" srcOrd="0" destOrd="0" presId="urn:microsoft.com/office/officeart/2009/3/layout/IncreasingArrowsProcess"/>
    <dgm:cxn modelId="{69023E52-7F55-4A9A-BA6D-22356E346407}" type="presOf" srcId="{129317F4-649E-4CAF-B702-55832EE95F89}" destId="{192050A2-892B-4471-A5F9-022F351E298A}" srcOrd="0" destOrd="0" presId="urn:microsoft.com/office/officeart/2009/3/layout/IncreasingArrowsProcess"/>
    <dgm:cxn modelId="{AC1724EA-46DA-458B-B66E-B8F18338DDA3}" srcId="{81FDEC87-69AA-464E-A190-A20F04D3A7DF}" destId="{B5029CDD-8608-40F9-BA83-ECE8857FBB61}" srcOrd="0" destOrd="0" parTransId="{44CF25E2-5C4D-432E-8580-D6206C6FEBC7}" sibTransId="{0FAD0A02-6C1E-4D59-ACB0-8D8B4317B456}"/>
    <dgm:cxn modelId="{6BA18AA2-1FEF-48E7-A96D-0A87C871145D}" srcId="{129317F4-649E-4CAF-B702-55832EE95F89}" destId="{9286AB77-DD92-4558-8FE1-216DF46477D2}" srcOrd="0" destOrd="0" parTransId="{972B097F-CB84-4FE1-8F67-37D530C88371}" sibTransId="{1AA97A56-3511-4B43-BD40-44065BA994F4}"/>
    <dgm:cxn modelId="{F6DB1B86-850F-4C28-957F-F1E439B173D0}" srcId="{D28A0054-3050-4E34-ABD2-FB7006FE23E1}" destId="{81FDEC87-69AA-464E-A190-A20F04D3A7DF}" srcOrd="1" destOrd="0" parTransId="{443E460D-9159-4604-99EB-FD78219D101F}" sibTransId="{36E46D44-5951-4E1B-8460-E019E177F3E1}"/>
    <dgm:cxn modelId="{72F9D67A-5B5A-4A38-B21D-3E431301820A}" type="presOf" srcId="{D28A0054-3050-4E34-ABD2-FB7006FE23E1}" destId="{1119F066-19A5-42B4-A2B0-36A9B328CF65}" srcOrd="0" destOrd="0" presId="urn:microsoft.com/office/officeart/2009/3/layout/IncreasingArrowsProcess"/>
    <dgm:cxn modelId="{72B740D6-AD2C-4043-8BCF-20F40AFFBE31}" srcId="{D28A0054-3050-4E34-ABD2-FB7006FE23E1}" destId="{D9B6E9DF-9398-4C7A-86A2-467423FA83BF}" srcOrd="2" destOrd="0" parTransId="{7E44B3A2-6FA0-474E-8234-84F546E766FE}" sibTransId="{B27F5CD3-CCD6-4CE5-B3D8-9E7331E06D6B}"/>
    <dgm:cxn modelId="{14780F94-704D-42C3-B72D-578B86AF0019}" srcId="{D28A0054-3050-4E34-ABD2-FB7006FE23E1}" destId="{129317F4-649E-4CAF-B702-55832EE95F89}" srcOrd="0" destOrd="0" parTransId="{74C47EE3-8369-4749-9475-7C0C9C92086F}" sibTransId="{1BBC570A-F984-42D4-9D5A-46A84745FF59}"/>
    <dgm:cxn modelId="{2FA3E404-DAA7-4705-9F76-C1FAF81391AC}" type="presOf" srcId="{05ECF120-28CA-4C12-88C6-EEC6C468CED4}" destId="{AF655CB8-E523-4931-95E1-C8F89CAD814F}" srcOrd="0" destOrd="0" presId="urn:microsoft.com/office/officeart/2009/3/layout/IncreasingArrowsProcess"/>
    <dgm:cxn modelId="{E0EE2D1E-188E-4EDA-836A-362DA4BF3A78}" type="presOf" srcId="{B5029CDD-8608-40F9-BA83-ECE8857FBB61}" destId="{143715EE-9EB7-4BD9-A886-BE6BCB0AE27C}" srcOrd="0" destOrd="0" presId="urn:microsoft.com/office/officeart/2009/3/layout/IncreasingArrowsProcess"/>
    <dgm:cxn modelId="{206FC313-6DC1-4415-9A20-4ACECB707C11}" type="presParOf" srcId="{1119F066-19A5-42B4-A2B0-36A9B328CF65}" destId="{192050A2-892B-4471-A5F9-022F351E298A}" srcOrd="0" destOrd="0" presId="urn:microsoft.com/office/officeart/2009/3/layout/IncreasingArrowsProcess"/>
    <dgm:cxn modelId="{C348FFB1-9968-4B6F-BE60-F7FA3D5A7B91}" type="presParOf" srcId="{1119F066-19A5-42B4-A2B0-36A9B328CF65}" destId="{DF07EC92-C8CE-49FC-9F2E-58E118D67B21}" srcOrd="1" destOrd="0" presId="urn:microsoft.com/office/officeart/2009/3/layout/IncreasingArrowsProcess"/>
    <dgm:cxn modelId="{02C649AA-E13A-43BD-9DF1-ECFE61126D72}" type="presParOf" srcId="{1119F066-19A5-42B4-A2B0-36A9B328CF65}" destId="{8536FB7C-2FC6-4F79-8624-8BD7493FCE2E}" srcOrd="2" destOrd="0" presId="urn:microsoft.com/office/officeart/2009/3/layout/IncreasingArrowsProcess"/>
    <dgm:cxn modelId="{98BF47C5-9115-48DA-9B8C-F380E91308DF}" type="presParOf" srcId="{1119F066-19A5-42B4-A2B0-36A9B328CF65}" destId="{143715EE-9EB7-4BD9-A886-BE6BCB0AE27C}" srcOrd="3" destOrd="0" presId="urn:microsoft.com/office/officeart/2009/3/layout/IncreasingArrowsProcess"/>
    <dgm:cxn modelId="{D38B7D0B-B4E2-4E7E-A7AE-BE472069C21C}" type="presParOf" srcId="{1119F066-19A5-42B4-A2B0-36A9B328CF65}" destId="{A9DA36F6-6809-459D-BD2E-C030FEB50C0A}" srcOrd="4" destOrd="0" presId="urn:microsoft.com/office/officeart/2009/3/layout/IncreasingArrowsProcess"/>
    <dgm:cxn modelId="{46AC6BE0-2D7F-406E-B461-2A969B0352A4}" type="presParOf" srcId="{1119F066-19A5-42B4-A2B0-36A9B328CF65}" destId="{AF655CB8-E523-4931-95E1-C8F89CAD814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050A2-892B-4471-A5F9-022F351E298A}">
      <dsp:nvSpPr>
        <dsp:cNvPr id="0" name=""/>
        <dsp:cNvSpPr/>
      </dsp:nvSpPr>
      <dsp:spPr>
        <a:xfrm>
          <a:off x="22483" y="184248"/>
          <a:ext cx="7752912" cy="14647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92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Início do Projeto (POC)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(06/2014)</a:t>
          </a:r>
          <a:endParaRPr lang="pt-BR" sz="1400" b="1" kern="1200" dirty="0"/>
        </a:p>
      </dsp:txBody>
      <dsp:txXfrm>
        <a:off x="22483" y="550444"/>
        <a:ext cx="7386716" cy="732392"/>
      </dsp:txXfrm>
    </dsp:sp>
    <dsp:sp modelId="{DF07EC92-C8CE-49FC-9F2E-58E118D67B21}">
      <dsp:nvSpPr>
        <dsp:cNvPr id="0" name=""/>
        <dsp:cNvSpPr/>
      </dsp:nvSpPr>
      <dsp:spPr>
        <a:xfrm>
          <a:off x="0" y="1142163"/>
          <a:ext cx="2387896" cy="2529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Realização da prova de conceito (POC) com soluções específicas, análise de mercado/parceiros, definição de relacionamento com as partes interessadas, definição da próxima etapa (piloto)*.</a:t>
          </a:r>
          <a:endParaRPr lang="pt-BR" sz="1600" b="0" kern="1200" dirty="0"/>
        </a:p>
      </dsp:txBody>
      <dsp:txXfrm>
        <a:off x="0" y="1142163"/>
        <a:ext cx="2387896" cy="2529727"/>
      </dsp:txXfrm>
    </dsp:sp>
    <dsp:sp modelId="{8536FB7C-2FC6-4F79-8624-8BD7493FCE2E}">
      <dsp:nvSpPr>
        <dsp:cNvPr id="0" name=""/>
        <dsp:cNvSpPr/>
      </dsp:nvSpPr>
      <dsp:spPr>
        <a:xfrm>
          <a:off x="2410380" y="507203"/>
          <a:ext cx="5365015" cy="157162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92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Início do projeto piloto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(proposta 1º Semestre/2015)</a:t>
          </a:r>
          <a:endParaRPr lang="pt-BR" sz="1400" b="1" kern="1200" dirty="0"/>
        </a:p>
      </dsp:txBody>
      <dsp:txXfrm>
        <a:off x="2410380" y="900108"/>
        <a:ext cx="4972110" cy="785811"/>
      </dsp:txXfrm>
    </dsp:sp>
    <dsp:sp modelId="{143715EE-9EB7-4BD9-A886-BE6BCB0AE27C}">
      <dsp:nvSpPr>
        <dsp:cNvPr id="0" name=""/>
        <dsp:cNvSpPr/>
      </dsp:nvSpPr>
      <dsp:spPr>
        <a:xfrm>
          <a:off x="2410380" y="1530097"/>
          <a:ext cx="2387896" cy="2313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Piloto com um número reduzido de instituições para validação do modelo.</a:t>
          </a:r>
          <a:endParaRPr lang="pt-BR" sz="1800" b="0" kern="1200" dirty="0"/>
        </a:p>
      </dsp:txBody>
      <dsp:txXfrm>
        <a:off x="2410380" y="1530097"/>
        <a:ext cx="2387896" cy="2313240"/>
      </dsp:txXfrm>
    </dsp:sp>
    <dsp:sp modelId="{A9DA36F6-6809-459D-BD2E-C030FEB50C0A}">
      <dsp:nvSpPr>
        <dsp:cNvPr id="0" name=""/>
        <dsp:cNvSpPr/>
      </dsp:nvSpPr>
      <dsp:spPr>
        <a:xfrm>
          <a:off x="4798277" y="981583"/>
          <a:ext cx="2977118" cy="13756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924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Entrada em produção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(proposta 2º Semestre/2015)</a:t>
          </a:r>
          <a:endParaRPr lang="pt-BR" sz="1400" b="1" kern="1200" dirty="0"/>
        </a:p>
      </dsp:txBody>
      <dsp:txXfrm>
        <a:off x="4798277" y="1325485"/>
        <a:ext cx="2633217" cy="687803"/>
      </dsp:txXfrm>
    </dsp:sp>
    <dsp:sp modelId="{AF655CB8-E523-4931-95E1-C8F89CAD814F}">
      <dsp:nvSpPr>
        <dsp:cNvPr id="0" name=""/>
        <dsp:cNvSpPr/>
      </dsp:nvSpPr>
      <dsp:spPr>
        <a:xfrm>
          <a:off x="4798277" y="1975541"/>
          <a:ext cx="2387896" cy="2143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Entrada em produção gradual com a adesão de novas instituições.</a:t>
          </a:r>
          <a:endParaRPr lang="pt-BR" sz="1800" b="0" kern="1200" dirty="0"/>
        </a:p>
      </dsp:txBody>
      <dsp:txXfrm>
        <a:off x="4798277" y="1975541"/>
        <a:ext cx="2387896" cy="2143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8/26/2014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5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0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7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6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dirty="0" smtClean="0"/>
              <a:t>Implementação, em geral resumida ou incompleta, de um método ou de uma ideia, realizada com o propósito de verificar que o conceito ou teoria em questão é suscetível de ser explorado de uma maneira útil.</a:t>
            </a:r>
          </a:p>
          <a:p>
            <a:pPr marL="0" indent="0">
              <a:buNone/>
            </a:pPr>
            <a:r>
              <a:rPr lang="pt-BR" sz="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Fonte http://pt.wikipedia.org/wiki/Prova_de_conceito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2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8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3143" y="4273427"/>
            <a:ext cx="6649195" cy="1360371"/>
          </a:xfrm>
          <a:prstGeom prst="rect">
            <a:avLst/>
          </a:prstGeom>
          <a:noFill/>
        </p:spPr>
        <p:txBody>
          <a:bodyPr lIns="80165" tIns="40083" rIns="80165" bIns="40083" anchor="ctr" anchorCtr="0">
            <a:normAutofit/>
          </a:bodyPr>
          <a:lstStyle>
            <a:lvl1pPr marL="0" indent="0" algn="ctr">
              <a:buNone/>
              <a:defRPr sz="3500" b="1" i="0" strike="noStrike" cap="none" normalizeH="0" baseline="0">
                <a:solidFill>
                  <a:srgbClr val="2A2A28"/>
                </a:solidFill>
                <a:latin typeface="Arial"/>
                <a:cs typeface="Arial Bold"/>
              </a:defRPr>
            </a:lvl1pPr>
            <a:lvl2pPr marL="400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Lorem ipsum dolor sit amet, </a:t>
            </a:r>
            <a:b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</a:br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consectetuer adipiscing elit.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12" name="Espaço Reservado para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4036" y="3598640"/>
            <a:ext cx="7480343" cy="192599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3519" y="557107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3" hasCustomPrompt="1"/>
          </p:nvPr>
        </p:nvSpPr>
        <p:spPr>
          <a:xfrm>
            <a:off x="1254036" y="3118057"/>
            <a:ext cx="7480343" cy="480585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4036" y="1175927"/>
            <a:ext cx="7480343" cy="1658359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ALBERTVON GUSTFESON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+ 55.21.2274-2238 / Email: albert@rnp.com</a:t>
            </a:r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2" hasCustomPrompt="1"/>
          </p:nvPr>
        </p:nvSpPr>
        <p:spPr>
          <a:xfrm>
            <a:off x="458155" y="4322798"/>
            <a:ext cx="8228649" cy="101120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000" baseline="0"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Rua </a:t>
            </a:r>
            <a:r>
              <a:rPr lang="pt-BR" dirty="0" err="1" smtClean="0"/>
              <a:t>Saubara</a:t>
            </a:r>
            <a:r>
              <a:rPr lang="pt-BR" dirty="0" smtClean="0"/>
              <a:t>, 232 / Centro / </a:t>
            </a:r>
            <a:r>
              <a:rPr lang="pt-BR" dirty="0" err="1" smtClean="0"/>
              <a:t>Sl</a:t>
            </a:r>
            <a:r>
              <a:rPr lang="pt-BR" dirty="0" smtClean="0"/>
              <a:t> 392 / Rio de Janeiro / </a:t>
            </a:r>
            <a:r>
              <a:rPr lang="pt-BR" dirty="0" err="1" smtClean="0"/>
              <a:t>Cep</a:t>
            </a:r>
            <a:r>
              <a:rPr lang="pt-BR" dirty="0" smtClean="0"/>
              <a:t>: 22452.040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web.com.br/legislacao/?id=269793" TargetMode="External"/><Relationship Id="rId2" Type="http://schemas.openxmlformats.org/officeDocument/2006/relationships/hyperlink" Target="http://www.planalto.gov.br/ccivil_03/_Ato2011-2014/2013/Decreto/D813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07990" y="4560297"/>
            <a:ext cx="7238151" cy="1360371"/>
          </a:xfrm>
        </p:spPr>
        <p:txBody>
          <a:bodyPr>
            <a:normAutofit fontScale="25000" lnSpcReduction="20000"/>
          </a:bodyPr>
          <a:lstStyle/>
          <a:p>
            <a:endParaRPr lang="pt-BR" sz="9600" dirty="0" smtClean="0"/>
          </a:p>
          <a:p>
            <a:r>
              <a:rPr lang="pt-BR" sz="9600" dirty="0" smtClean="0"/>
              <a:t>Serviço </a:t>
            </a:r>
            <a:r>
              <a:rPr lang="pt-BR" sz="9600" dirty="0"/>
              <a:t>piloto de e-mail para as universidades</a:t>
            </a:r>
            <a:r>
              <a:rPr lang="pt-BR" sz="9600" dirty="0" smtClean="0"/>
              <a:t>:</a:t>
            </a:r>
          </a:p>
          <a:p>
            <a:r>
              <a:rPr lang="pt-BR" sz="9600" dirty="0" smtClean="0"/>
              <a:t> </a:t>
            </a:r>
            <a:r>
              <a:rPr lang="pt-BR" sz="9600" dirty="0"/>
              <a:t>primeiras </a:t>
            </a:r>
            <a:r>
              <a:rPr lang="pt-BR" sz="9600" dirty="0" smtClean="0"/>
              <a:t>informações</a:t>
            </a:r>
          </a:p>
          <a:p>
            <a:endParaRPr lang="pt-BR" sz="8000" dirty="0"/>
          </a:p>
          <a:p>
            <a:r>
              <a:rPr lang="pt-BR" sz="8000" dirty="0" smtClean="0"/>
              <a:t>Antônio Carlos Fernandes Nunes</a:t>
            </a:r>
          </a:p>
          <a:p>
            <a:r>
              <a:rPr lang="pt-BR" sz="8000" dirty="0" smtClean="0"/>
              <a:t>Rede Nacional de Ensino e Pesquisa (RNP)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Objetivo</a:t>
            </a:r>
            <a:endParaRPr lang="pt-BR" dirty="0"/>
          </a:p>
        </p:txBody>
      </p:sp>
      <p:pic>
        <p:nvPicPr>
          <p:cNvPr id="17410" name="Picture 2" descr="http://comprasgovernamentais.com.br/wp-content/uploads/2014/08/objetiv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08" y="233364"/>
            <a:ext cx="3986554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13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Disponibilizar </a:t>
            </a:r>
            <a:r>
              <a:rPr lang="pt-BR" sz="2400" dirty="0"/>
              <a:t>um serviço piloto de e-mail para as Universidades Federais que estejam com </a:t>
            </a:r>
            <a:r>
              <a:rPr lang="pt-BR" sz="2400" dirty="0" smtClean="0"/>
              <a:t>os seus </a:t>
            </a:r>
            <a:r>
              <a:rPr lang="pt-BR" sz="2400" dirty="0"/>
              <a:t>respectivos serviços em provedores </a:t>
            </a:r>
            <a:r>
              <a:rPr lang="pt-BR" sz="2400" dirty="0" smtClean="0"/>
              <a:t>comerciais, sem garantias de </a:t>
            </a:r>
            <a:r>
              <a:rPr lang="pt-BR" sz="2400" smtClean="0"/>
              <a:t>segurança específicas</a:t>
            </a:r>
            <a:r>
              <a:rPr lang="pt-BR" sz="2400" dirty="0" smtClean="0"/>
              <a:t>, e </a:t>
            </a:r>
            <a:r>
              <a:rPr lang="pt-BR" sz="2400" dirty="0"/>
              <a:t>que foram diretamente impactadas em função do </a:t>
            </a:r>
            <a:r>
              <a:rPr lang="pt-BR" sz="2400" dirty="0">
                <a:hlinkClick r:id="rId2"/>
              </a:rPr>
              <a:t>Decreto nº 8.135 de 04/11/2013 da Presidência da República</a:t>
            </a:r>
            <a:r>
              <a:rPr lang="pt-BR" sz="2400" dirty="0"/>
              <a:t> e sua posterior regulamentação pela </a:t>
            </a:r>
            <a:r>
              <a:rPr lang="pt-BR" sz="2400" dirty="0">
                <a:hlinkClick r:id="rId3"/>
              </a:rPr>
              <a:t>Portaria Interministerial MP/MC/MD nº 141 de 02/05/2014</a:t>
            </a:r>
            <a:r>
              <a:rPr lang="pt-BR" sz="2400" dirty="0"/>
              <a:t>.</a:t>
            </a:r>
          </a:p>
          <a:p>
            <a:endParaRPr lang="pt-BR" sz="28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Aspectos legais</a:t>
            </a:r>
            <a:endParaRPr lang="pt-BR" dirty="0"/>
          </a:p>
        </p:txBody>
      </p:sp>
      <p:pic>
        <p:nvPicPr>
          <p:cNvPr id="13318" name="Picture 6" descr="http://www.capixabao.com/portal/img/noticias/2004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7" y="228600"/>
            <a:ext cx="3533212" cy="23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70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709951" y="242580"/>
            <a:ext cx="8415337" cy="618821"/>
          </a:xfrm>
        </p:spPr>
        <p:txBody>
          <a:bodyPr/>
          <a:lstStyle/>
          <a:p>
            <a:r>
              <a:rPr lang="pt-BR" sz="2400" dirty="0"/>
              <a:t>Portaria Interministerial MP/MC/MD nº 141 de 02/05/2014</a:t>
            </a:r>
            <a:endParaRPr lang="pt-BR" sz="24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24"/>
          </p:nvPr>
        </p:nvSpPr>
        <p:spPr>
          <a:xfrm>
            <a:off x="900752" y="1044181"/>
            <a:ext cx="8030407" cy="1658359"/>
          </a:xfrm>
        </p:spPr>
        <p:txBody>
          <a:bodyPr/>
          <a:lstStyle/>
          <a:p>
            <a:pPr marL="436381" lvl="1" indent="0" defTabSz="222250">
              <a:buNone/>
            </a:pPr>
            <a:r>
              <a:rPr lang="pt-BR" sz="1800" i="1" dirty="0" smtClean="0"/>
              <a:t>Art</a:t>
            </a:r>
            <a:r>
              <a:rPr lang="pt-BR" sz="1800" i="1" dirty="0"/>
              <a:t>. 1º As comunicações de dados da </a:t>
            </a:r>
            <a:r>
              <a:rPr lang="pt-BR" sz="1800" b="1" i="1" dirty="0"/>
              <a:t>Administração Pública Federal direta, autárquica e fundacional</a:t>
            </a:r>
            <a:r>
              <a:rPr lang="pt-BR" sz="1800" i="1" dirty="0"/>
              <a:t> deverão ser realizadas por </a:t>
            </a:r>
            <a:r>
              <a:rPr lang="pt-BR" sz="1800" b="1" i="1" dirty="0"/>
              <a:t>redes de telecomunicações e serviços de tecnologia da informação fornecidos por órgãos ou entidades da Administração Pública Federal, incluindo empresas públicas e sociedades de economia mista da União e suas </a:t>
            </a:r>
            <a:r>
              <a:rPr lang="pt-BR" sz="1800" b="1" i="1" dirty="0" smtClean="0"/>
              <a:t>subsidiárias</a:t>
            </a:r>
            <a:r>
              <a:rPr lang="pt-BR" sz="1800" i="1" dirty="0" smtClean="0"/>
              <a:t>, </a:t>
            </a:r>
            <a:r>
              <a:rPr lang="pt-BR" sz="1800" i="1" dirty="0"/>
              <a:t>observado o disposto nesta </a:t>
            </a:r>
            <a:r>
              <a:rPr lang="pt-BR" sz="1800" i="1" dirty="0" smtClean="0"/>
              <a:t>Portaria.</a:t>
            </a:r>
            <a:r>
              <a:rPr lang="pt-BR" sz="1800" i="1" dirty="0"/>
              <a:t/>
            </a:r>
            <a:br>
              <a:rPr lang="pt-BR" sz="1800" i="1" dirty="0"/>
            </a:br>
            <a:r>
              <a:rPr lang="pt-BR" i="1" dirty="0" smtClean="0"/>
              <a:t>	</a:t>
            </a:r>
            <a:r>
              <a:rPr lang="pt-BR" sz="1600" i="1" dirty="0" smtClean="0"/>
              <a:t>§ </a:t>
            </a:r>
            <a:r>
              <a:rPr lang="pt-BR" sz="1600" i="1" dirty="0"/>
              <a:t>2º Os </a:t>
            </a:r>
            <a:r>
              <a:rPr lang="pt-BR" sz="1600" b="1" i="1" dirty="0"/>
              <a:t>órgãos e entidades da União</a:t>
            </a:r>
            <a:r>
              <a:rPr lang="pt-BR" sz="1600" i="1" dirty="0"/>
              <a:t> a que se refere o caput </a:t>
            </a:r>
            <a:r>
              <a:rPr lang="pt-BR" sz="1600" b="1" i="1" dirty="0"/>
              <a:t>deverão adotar os </a:t>
            </a:r>
            <a:r>
              <a:rPr lang="pt-BR" sz="1600" b="1" i="1" dirty="0" smtClean="0"/>
              <a:t>	serviços </a:t>
            </a:r>
            <a:r>
              <a:rPr lang="pt-BR" sz="1600" b="1" i="1" dirty="0"/>
              <a:t>de correio eletrônico e suas funcionalidades complementares </a:t>
            </a:r>
            <a:r>
              <a:rPr lang="pt-BR" sz="1600" b="1" i="1" dirty="0" smtClean="0"/>
              <a:t>oferecidos por </a:t>
            </a:r>
            <a:r>
              <a:rPr lang="pt-BR" sz="1600" b="1" i="1" dirty="0"/>
              <a:t>órgãos e entidades da </a:t>
            </a:r>
            <a:r>
              <a:rPr lang="pt-BR" sz="1600" b="1" i="1" dirty="0" smtClean="0"/>
              <a:t>Administração Pública </a:t>
            </a:r>
            <a:r>
              <a:rPr lang="pt-BR" sz="1600" b="1" i="1" dirty="0"/>
              <a:t>Federal.</a:t>
            </a:r>
            <a:r>
              <a:rPr lang="pt-BR" sz="1600" i="1" dirty="0"/>
              <a:t/>
            </a:r>
            <a:br>
              <a:rPr lang="pt-BR" sz="1600" i="1" dirty="0"/>
            </a:br>
            <a:r>
              <a:rPr lang="pt-BR" sz="1600" i="1" dirty="0"/>
              <a:t/>
            </a:r>
            <a:br>
              <a:rPr lang="pt-BR" sz="1600" i="1" dirty="0"/>
            </a:br>
            <a:r>
              <a:rPr lang="pt-BR" sz="1600" i="1" dirty="0" smtClean="0"/>
              <a:t>	§ </a:t>
            </a:r>
            <a:r>
              <a:rPr lang="pt-BR" sz="1600" i="1" dirty="0"/>
              <a:t>3º </a:t>
            </a:r>
            <a:r>
              <a:rPr lang="pt-BR" sz="1600" b="1" i="1" dirty="0"/>
              <a:t>Os programas e equipamentos</a:t>
            </a:r>
            <a:r>
              <a:rPr lang="pt-BR" sz="1600" i="1" dirty="0"/>
              <a:t> destinados às atividades de que trata o caput </a:t>
            </a:r>
            <a:r>
              <a:rPr lang="pt-BR" sz="1600" i="1" dirty="0" smtClean="0"/>
              <a:t>	</a:t>
            </a:r>
            <a:r>
              <a:rPr lang="pt-BR" sz="1600" b="1" i="1" dirty="0" smtClean="0"/>
              <a:t>deverão </a:t>
            </a:r>
            <a:r>
              <a:rPr lang="pt-BR" sz="1600" b="1" i="1" dirty="0"/>
              <a:t>possuir características que permitam auditoria</a:t>
            </a:r>
            <a:r>
              <a:rPr lang="pt-BR" sz="1600" i="1" dirty="0"/>
              <a:t> para fins de garantia da </a:t>
            </a:r>
            <a:r>
              <a:rPr lang="pt-BR" sz="1600" i="1" dirty="0" smtClean="0"/>
              <a:t>	disponibilidade</a:t>
            </a:r>
            <a:r>
              <a:rPr lang="pt-BR" sz="1600" i="1" dirty="0"/>
              <a:t>, integridade, confidencialidade e autenticidade das informações, na </a:t>
            </a:r>
            <a:r>
              <a:rPr lang="pt-BR" sz="1600" i="1" dirty="0" smtClean="0"/>
              <a:t>	forma </a:t>
            </a:r>
            <a:r>
              <a:rPr lang="pt-BR" sz="1600" i="1" dirty="0"/>
              <a:t>definida nesta Portaria.</a:t>
            </a:r>
            <a:br>
              <a:rPr lang="pt-BR" sz="1600" i="1" dirty="0"/>
            </a:br>
            <a:r>
              <a:rPr lang="pt-BR" sz="1600" i="1" dirty="0"/>
              <a:t/>
            </a:r>
            <a:br>
              <a:rPr lang="pt-BR" sz="1600" i="1" dirty="0"/>
            </a:br>
            <a:r>
              <a:rPr lang="pt-BR" sz="1600" i="1" dirty="0" smtClean="0"/>
              <a:t>	§ </a:t>
            </a:r>
            <a:r>
              <a:rPr lang="pt-BR" sz="1600" i="1" dirty="0"/>
              <a:t>4º </a:t>
            </a:r>
            <a:r>
              <a:rPr lang="pt-BR" sz="1600" b="1" i="1" dirty="0"/>
              <a:t>O armazenamento e a recuperação de dados </a:t>
            </a:r>
            <a:r>
              <a:rPr lang="pt-BR" sz="1600" i="1" dirty="0"/>
              <a:t>a que se refere o caput serão </a:t>
            </a:r>
            <a:r>
              <a:rPr lang="pt-BR" sz="1600" i="1" dirty="0" smtClean="0"/>
              <a:t>	realizados </a:t>
            </a:r>
            <a:r>
              <a:rPr lang="pt-BR" sz="1600" i="1" dirty="0"/>
              <a:t>em </a:t>
            </a:r>
            <a:r>
              <a:rPr lang="pt-BR" sz="1600" b="1" i="1" dirty="0"/>
              <a:t>centro de processamento de dados fornecido por órgãos e </a:t>
            </a:r>
            <a:r>
              <a:rPr lang="pt-BR" sz="1600" b="1" i="1" dirty="0" smtClean="0"/>
              <a:t>entidades da Administração Pública Federal</a:t>
            </a:r>
            <a:r>
              <a:rPr lang="pt-BR" sz="1600" i="1" dirty="0"/>
              <a:t>.</a:t>
            </a:r>
            <a:endParaRPr lang="pt-BR" sz="16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24957" y="5993212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http://www.legisweb.com.br/legislacao/?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id=269793.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5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24"/>
          </p:nvPr>
        </p:nvSpPr>
        <p:spPr>
          <a:xfrm>
            <a:off x="641446" y="590756"/>
            <a:ext cx="7970292" cy="1658359"/>
          </a:xfrm>
        </p:spPr>
        <p:txBody>
          <a:bodyPr/>
          <a:lstStyle/>
          <a:p>
            <a:pPr marL="436381" lvl="1" indent="0">
              <a:buNone/>
            </a:pPr>
            <a:r>
              <a:rPr lang="pt-BR" sz="1800" i="1" dirty="0">
                <a:latin typeface="+mj-lt"/>
                <a:cs typeface="Arial" panose="020B0604020202020204" pitchFamily="34" charset="0"/>
              </a:rPr>
              <a:t>Art. 6º </a:t>
            </a:r>
            <a:r>
              <a:rPr lang="pt-BR" sz="1800" b="1" i="1" dirty="0">
                <a:latin typeface="+mj-lt"/>
                <a:cs typeface="Arial" panose="020B0604020202020204" pitchFamily="34" charset="0"/>
              </a:rPr>
              <a:t>A contratação de órgãos e entidades fornecedores</a:t>
            </a:r>
            <a:r>
              <a:rPr lang="pt-BR" sz="1800" i="1" dirty="0">
                <a:latin typeface="+mj-lt"/>
                <a:cs typeface="Arial" panose="020B0604020202020204" pitchFamily="34" charset="0"/>
              </a:rPr>
              <a:t> a que se refere o caput do art. 5º </a:t>
            </a:r>
            <a:r>
              <a:rPr lang="pt-BR" sz="1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não será obrigatória</a:t>
            </a:r>
            <a:r>
              <a:rPr lang="pt-BR" sz="18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1800" i="1" dirty="0" smtClean="0">
                <a:latin typeface="+mj-lt"/>
                <a:cs typeface="Arial" panose="020B0604020202020204" pitchFamily="34" charset="0"/>
              </a:rPr>
              <a:t>para:</a:t>
            </a:r>
          </a:p>
          <a:p>
            <a:pPr marL="436381" lvl="1" indent="0">
              <a:buNone/>
            </a:pPr>
            <a:endParaRPr lang="pt-BR" sz="1800" i="1" dirty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I </a:t>
            </a:r>
            <a:r>
              <a:rPr lang="pt-BR" sz="1600" i="1" dirty="0">
                <a:latin typeface="+mj-lt"/>
                <a:cs typeface="Arial" panose="020B0604020202020204" pitchFamily="34" charset="0"/>
              </a:rPr>
              <a:t>- os casos em que não houver oferta da prestação de serviços por órgãos ou entidades fornecedores, observado o disposto no art. </a:t>
            </a: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7º;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dirty="0"/>
              <a:t>II - as comunicações de dados militares operacionais e os sistemas de tecnologia da informação militares operacionais, bem como às comunicações de caráter administrativo, assim entendidas como aquelas realizadas para execução da administração do Ministério da Defesa e órgãos subordinados, que trafegarem pelos mesmos canais das comunicações de dados militares operacionais, até a adequação de suas infraestruturas, de acordo com o planejamento a ser fixado por ato do Ministro de Estado da Defesa;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III </a:t>
            </a:r>
            <a:r>
              <a:rPr lang="pt-BR" sz="1600" i="1" dirty="0">
                <a:latin typeface="+mj-lt"/>
                <a:cs typeface="Arial" panose="020B0604020202020204" pitchFamily="34" charset="0"/>
              </a:rPr>
              <a:t>- as comunicações de dados efetuadas por meio de redes próprias e serviços de tecnologia da informação </a:t>
            </a: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próprios;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IV </a:t>
            </a:r>
            <a:r>
              <a:rPr lang="pt-BR" sz="1600" i="1" dirty="0">
                <a:latin typeface="+mj-lt"/>
                <a:cs typeface="Arial" panose="020B0604020202020204" pitchFamily="34" charset="0"/>
              </a:rPr>
              <a:t>- a prestação de serviços de redes de telecomunicações fora do território nacional; </a:t>
            </a: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e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b="1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 </a:t>
            </a:r>
            <a:r>
              <a:rPr lang="pt-BR" sz="1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os serviços objetos da presente regulamentação prestados pela Rede Nacional de Ensino e Pesquisa (RNP), desde que compatíveis com o </a:t>
            </a:r>
            <a:r>
              <a:rPr lang="pt-BR" sz="1600" b="1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contrato                                        de </a:t>
            </a:r>
            <a:r>
              <a:rPr lang="pt-BR" sz="1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gestão da instituição.</a:t>
            </a:r>
            <a:r>
              <a:rPr lang="pt-BR" sz="1600" b="1" i="1" dirty="0">
                <a:latin typeface="+mj-lt"/>
                <a:cs typeface="Arial" panose="020B0604020202020204" pitchFamily="34" charset="0"/>
              </a:rPr>
              <a:t/>
            </a:r>
            <a:br>
              <a:rPr lang="pt-BR" sz="1600" b="1" i="1" dirty="0">
                <a:latin typeface="+mj-lt"/>
                <a:cs typeface="Arial" panose="020B0604020202020204" pitchFamily="34" charset="0"/>
              </a:rPr>
            </a:br>
            <a:endParaRPr lang="pt-BR" sz="1600" b="1" i="1" dirty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endParaRPr lang="pt-BR" sz="16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6222" y="6405405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http://www.legisweb.com.br/legislacao/?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id=269793.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709951" y="176871"/>
            <a:ext cx="8415337" cy="618821"/>
          </a:xfrm>
        </p:spPr>
        <p:txBody>
          <a:bodyPr/>
          <a:lstStyle/>
          <a:p>
            <a:r>
              <a:rPr lang="pt-BR" sz="2400" dirty="0"/>
              <a:t>Portaria Interministerial MP/MC/MD nº 141 de 02/05/2014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1990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24"/>
          </p:nvPr>
        </p:nvSpPr>
        <p:spPr>
          <a:xfrm>
            <a:off x="1300164" y="1358379"/>
            <a:ext cx="7726350" cy="1658359"/>
          </a:xfrm>
        </p:spPr>
        <p:txBody>
          <a:bodyPr/>
          <a:lstStyle/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i="1" dirty="0">
                <a:latin typeface="+mj-lt"/>
              </a:rPr>
              <a:t>CAPÍTULO III</a:t>
            </a:r>
          </a:p>
          <a:p>
            <a:pPr marL="0" indent="0">
              <a:buNone/>
            </a:pPr>
            <a:r>
              <a:rPr lang="pt-BR" sz="1800" i="1" dirty="0">
                <a:latin typeface="+mj-lt"/>
              </a:rPr>
              <a:t>DO PROCEDIMENTO DE CONTRATAÇÃO DOS SERVIÇOS</a:t>
            </a:r>
            <a:br>
              <a:rPr lang="pt-BR" sz="1800" i="1" dirty="0">
                <a:latin typeface="+mj-lt"/>
              </a:rPr>
            </a:br>
            <a:r>
              <a:rPr lang="pt-BR" sz="1800" i="1" dirty="0">
                <a:latin typeface="+mj-lt"/>
              </a:rPr>
              <a:t/>
            </a:r>
            <a:br>
              <a:rPr lang="pt-BR" sz="1800" i="1" dirty="0">
                <a:latin typeface="+mj-lt"/>
              </a:rPr>
            </a:br>
            <a:r>
              <a:rPr lang="pt-BR" sz="1800" i="1" dirty="0">
                <a:latin typeface="+mj-lt"/>
              </a:rPr>
              <a:t>Seção I</a:t>
            </a:r>
          </a:p>
          <a:p>
            <a:pPr marL="0" indent="0">
              <a:buNone/>
            </a:pPr>
            <a:r>
              <a:rPr lang="pt-BR" sz="1800" i="1" dirty="0">
                <a:latin typeface="+mj-lt"/>
              </a:rPr>
              <a:t>Dos Procedimentos Gerais</a:t>
            </a:r>
            <a:br>
              <a:rPr lang="pt-BR" sz="1800" i="1" dirty="0">
                <a:latin typeface="+mj-lt"/>
              </a:rPr>
            </a:br>
            <a:r>
              <a:rPr lang="pt-BR" sz="1800" i="1" dirty="0">
                <a:latin typeface="+mj-lt"/>
              </a:rPr>
              <a:t/>
            </a:r>
            <a:br>
              <a:rPr lang="pt-BR" sz="1800" i="1" dirty="0">
                <a:latin typeface="+mj-lt"/>
              </a:rPr>
            </a:br>
            <a:r>
              <a:rPr lang="pt-BR" sz="1800" i="1" dirty="0">
                <a:latin typeface="+mj-lt"/>
              </a:rPr>
              <a:t>Art. 5º Para atendimento ao disposto no art. 1º,</a:t>
            </a:r>
            <a:r>
              <a:rPr lang="pt-BR" sz="1800" b="1" i="1" dirty="0">
                <a:latin typeface="+mj-lt"/>
              </a:rPr>
              <a:t> a contratação de serviços de redes de telecomunicações e de tecnologia da informação prestados por órgãos ou entidades fornecedores deverá ser efetuada por dispensa de licitação.</a:t>
            </a:r>
            <a:r>
              <a:rPr lang="pt-BR" sz="1800" i="1" dirty="0">
                <a:latin typeface="+mj-lt"/>
              </a:rPr>
              <a:t/>
            </a:r>
            <a:br>
              <a:rPr lang="pt-BR" sz="1800" i="1" dirty="0">
                <a:latin typeface="+mj-lt"/>
              </a:rPr>
            </a:br>
            <a:endParaRPr lang="pt-BR" sz="18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00164" y="4443195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http://www.legisweb.com.br/legislacao/?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id=269793.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709951" y="176871"/>
            <a:ext cx="8415337" cy="618821"/>
          </a:xfrm>
        </p:spPr>
        <p:txBody>
          <a:bodyPr/>
          <a:lstStyle/>
          <a:p>
            <a:r>
              <a:rPr lang="pt-BR" sz="2400" dirty="0"/>
              <a:t>Portaria Interministerial MP/MC/MD nº 141 de 02/05/2014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44524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24"/>
          </p:nvPr>
        </p:nvSpPr>
        <p:spPr>
          <a:xfrm>
            <a:off x="641446" y="590756"/>
            <a:ext cx="7970292" cy="1658359"/>
          </a:xfrm>
        </p:spPr>
        <p:txBody>
          <a:bodyPr/>
          <a:lstStyle/>
          <a:p>
            <a:pPr marL="436381" lvl="1" indent="0">
              <a:buNone/>
            </a:pPr>
            <a:r>
              <a:rPr lang="pt-BR" sz="1800" i="1" dirty="0">
                <a:latin typeface="+mj-lt"/>
                <a:cs typeface="Arial" panose="020B0604020202020204" pitchFamily="34" charset="0"/>
              </a:rPr>
              <a:t>Art. 6º </a:t>
            </a:r>
            <a:r>
              <a:rPr lang="pt-BR" sz="1800" b="1" i="1" dirty="0">
                <a:latin typeface="+mj-lt"/>
                <a:cs typeface="Arial" panose="020B0604020202020204" pitchFamily="34" charset="0"/>
              </a:rPr>
              <a:t>A contratação de órgãos e entidades fornecedores</a:t>
            </a:r>
            <a:r>
              <a:rPr lang="pt-BR" sz="1800" i="1" dirty="0">
                <a:latin typeface="+mj-lt"/>
                <a:cs typeface="Arial" panose="020B0604020202020204" pitchFamily="34" charset="0"/>
              </a:rPr>
              <a:t> a que se refere o caput do art. 5º </a:t>
            </a:r>
            <a:r>
              <a:rPr lang="pt-BR" sz="18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não será obrigatória</a:t>
            </a:r>
            <a:r>
              <a:rPr lang="pt-BR" sz="18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1800" i="1" dirty="0" smtClean="0">
                <a:latin typeface="+mj-lt"/>
                <a:cs typeface="Arial" panose="020B0604020202020204" pitchFamily="34" charset="0"/>
              </a:rPr>
              <a:t>para:</a:t>
            </a:r>
          </a:p>
          <a:p>
            <a:pPr marL="436381" lvl="1" indent="0">
              <a:buNone/>
            </a:pPr>
            <a:endParaRPr lang="pt-BR" sz="1800" i="1" dirty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I </a:t>
            </a:r>
            <a:r>
              <a:rPr lang="pt-BR" sz="1600" i="1" dirty="0">
                <a:latin typeface="+mj-lt"/>
                <a:cs typeface="Arial" panose="020B0604020202020204" pitchFamily="34" charset="0"/>
              </a:rPr>
              <a:t>- os casos em que não houver oferta da prestação de serviços por órgãos ou entidades fornecedores, observado o disposto no art. </a:t>
            </a: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7º;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dirty="0"/>
              <a:t>II - as comunicações de dados militares operacionais e os sistemas de tecnologia da informação militares operacionais, bem como às comunicações de caráter administrativo, assim entendidas como aquelas realizadas para execução da administração do Ministério da Defesa e órgãos subordinados, que trafegarem pelos mesmos canais das comunicações de dados militares operacionais, até a adequação de suas infraestruturas, de acordo com o planejamento a ser fixado por ato do Ministro de Estado da Defesa;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III </a:t>
            </a:r>
            <a:r>
              <a:rPr lang="pt-BR" sz="1600" i="1" dirty="0">
                <a:latin typeface="+mj-lt"/>
                <a:cs typeface="Arial" panose="020B0604020202020204" pitchFamily="34" charset="0"/>
              </a:rPr>
              <a:t>- as comunicações de dados efetuadas por meio de redes próprias e serviços de tecnologia da informação </a:t>
            </a: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próprios;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IV </a:t>
            </a:r>
            <a:r>
              <a:rPr lang="pt-BR" sz="1600" i="1" dirty="0">
                <a:latin typeface="+mj-lt"/>
                <a:cs typeface="Arial" panose="020B0604020202020204" pitchFamily="34" charset="0"/>
              </a:rPr>
              <a:t>- a prestação de serviços de redes de telecomunicações fora do território nacional; </a:t>
            </a:r>
            <a:r>
              <a:rPr lang="pt-BR" sz="1600" i="1" dirty="0" smtClean="0">
                <a:latin typeface="+mj-lt"/>
                <a:cs typeface="Arial" panose="020B0604020202020204" pitchFamily="34" charset="0"/>
              </a:rPr>
              <a:t>e</a:t>
            </a:r>
          </a:p>
          <a:p>
            <a:pPr marL="436381" lvl="1" indent="0">
              <a:buNone/>
            </a:pPr>
            <a:endParaRPr lang="pt-BR" sz="1600" i="1" dirty="0" smtClean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r>
              <a:rPr lang="pt-BR" sz="1600" b="1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 </a:t>
            </a:r>
            <a:r>
              <a:rPr lang="pt-BR" sz="1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 os serviços objetos da presente regulamentação prestados pela Rede Nacional de Ensino e Pesquisa (RNP), desde que compatíveis com o </a:t>
            </a:r>
            <a:r>
              <a:rPr lang="pt-BR" sz="1600" b="1" i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contrato                                        de </a:t>
            </a:r>
            <a:r>
              <a:rPr lang="pt-BR" sz="16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gestão da instituição.</a:t>
            </a:r>
            <a:r>
              <a:rPr lang="pt-BR" sz="1600" b="1" i="1" dirty="0">
                <a:latin typeface="+mj-lt"/>
                <a:cs typeface="Arial" panose="020B0604020202020204" pitchFamily="34" charset="0"/>
              </a:rPr>
              <a:t/>
            </a:r>
            <a:br>
              <a:rPr lang="pt-BR" sz="1600" b="1" i="1" dirty="0">
                <a:latin typeface="+mj-lt"/>
                <a:cs typeface="Arial" panose="020B0604020202020204" pitchFamily="34" charset="0"/>
              </a:rPr>
            </a:br>
            <a:endParaRPr lang="pt-BR" sz="1600" b="1" i="1" dirty="0">
              <a:latin typeface="+mj-lt"/>
              <a:cs typeface="Arial" panose="020B0604020202020204" pitchFamily="34" charset="0"/>
            </a:endParaRPr>
          </a:p>
          <a:p>
            <a:pPr marL="436381" lvl="1" indent="0">
              <a:buNone/>
            </a:pPr>
            <a:endParaRPr lang="pt-BR" sz="16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6222" y="6405405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http://www.legisweb.com.br/legislacao/?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id=269793.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709951" y="176871"/>
            <a:ext cx="8415337" cy="618821"/>
          </a:xfrm>
        </p:spPr>
        <p:txBody>
          <a:bodyPr/>
          <a:lstStyle/>
          <a:p>
            <a:r>
              <a:rPr lang="pt-BR" sz="2400" dirty="0"/>
              <a:t>Portaria Interministerial MP/MC/MD nº 141 de 02/05/2014</a:t>
            </a:r>
            <a:endParaRPr lang="pt-BR" sz="2400" dirty="0"/>
          </a:p>
        </p:txBody>
      </p:sp>
      <p:sp>
        <p:nvSpPr>
          <p:cNvPr id="5" name="Texto explicativo em elipse 4"/>
          <p:cNvSpPr/>
          <p:nvPr/>
        </p:nvSpPr>
        <p:spPr>
          <a:xfrm>
            <a:off x="1843088" y="3629025"/>
            <a:ext cx="7029449" cy="1514475"/>
          </a:xfrm>
          <a:prstGeom prst="wedgeEllipseCallout">
            <a:avLst>
              <a:gd name="adj1" fmla="val -22256"/>
              <a:gd name="adj2" fmla="val 794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Os serviços prestados pela RNP são excetuados.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779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24"/>
          </p:nvPr>
        </p:nvSpPr>
        <p:spPr>
          <a:xfrm>
            <a:off x="1041322" y="1010177"/>
            <a:ext cx="7970292" cy="1658359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pt-BR" sz="1800" i="1" dirty="0" smtClean="0">
                <a:latin typeface="+mj-lt"/>
              </a:rPr>
              <a:t>	Art</a:t>
            </a:r>
            <a:r>
              <a:rPr lang="pt-BR" sz="1800" i="1" dirty="0">
                <a:latin typeface="+mj-lt"/>
              </a:rPr>
              <a:t>. 11. Para fins desta Portaria,</a:t>
            </a:r>
            <a:r>
              <a:rPr lang="pt-BR" sz="1800" b="1" i="1" dirty="0">
                <a:latin typeface="+mj-lt"/>
              </a:rPr>
              <a:t> serviços de tecnologia da informação abrangem</a:t>
            </a:r>
            <a:r>
              <a:rPr lang="pt-BR" sz="1800" i="1" dirty="0">
                <a:latin typeface="+mj-lt"/>
              </a:rPr>
              <a:t> os serviços de:</a:t>
            </a:r>
          </a:p>
          <a:p>
            <a:pPr marL="0" indent="0" defTabSz="179388">
              <a:buNone/>
            </a:pPr>
            <a:endParaRPr lang="pt-BR" sz="1800" i="1" dirty="0">
              <a:latin typeface="+mj-lt"/>
            </a:endParaRPr>
          </a:p>
          <a:p>
            <a:pPr marL="0" indent="0" defTabSz="179388">
              <a:buNone/>
            </a:pPr>
            <a:r>
              <a:rPr lang="pt-BR" sz="1800" b="1" i="1" dirty="0" smtClean="0">
                <a:solidFill>
                  <a:srgbClr val="FF0000"/>
                </a:solidFill>
                <a:latin typeface="+mj-lt"/>
              </a:rPr>
              <a:t>I </a:t>
            </a:r>
            <a:r>
              <a:rPr lang="pt-BR" sz="1800" b="1" i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pt-BR" sz="1800" b="1" i="1" dirty="0">
                <a:latin typeface="+mj-lt"/>
              </a:rPr>
              <a:t> </a:t>
            </a:r>
            <a:r>
              <a:rPr lang="pt-BR" sz="1800" b="1" i="1" dirty="0">
                <a:solidFill>
                  <a:srgbClr val="FF0000"/>
                </a:solidFill>
                <a:latin typeface="+mj-lt"/>
              </a:rPr>
              <a:t>correio eletrônico;</a:t>
            </a:r>
          </a:p>
          <a:p>
            <a:pPr marL="0" indent="0" defTabSz="179388">
              <a:buNone/>
            </a:pPr>
            <a:r>
              <a:rPr lang="pt-BR" sz="1800" i="1" dirty="0" smtClean="0">
                <a:latin typeface="+mj-lt"/>
              </a:rPr>
              <a:t>II </a:t>
            </a:r>
            <a:r>
              <a:rPr lang="pt-BR" sz="1800" i="1" dirty="0">
                <a:latin typeface="+mj-lt"/>
              </a:rPr>
              <a:t>- compartilhamento e sincronização de arquivos;</a:t>
            </a:r>
          </a:p>
          <a:p>
            <a:pPr marL="0" indent="0" defTabSz="179388">
              <a:buNone/>
            </a:pPr>
            <a:r>
              <a:rPr lang="pt-BR" sz="1800" i="1" dirty="0" smtClean="0">
                <a:latin typeface="+mj-lt"/>
              </a:rPr>
              <a:t>III </a:t>
            </a:r>
            <a:r>
              <a:rPr lang="pt-BR" sz="1800" i="1" dirty="0">
                <a:latin typeface="+mj-lt"/>
              </a:rPr>
              <a:t>- mensageria instantânea;</a:t>
            </a:r>
          </a:p>
          <a:p>
            <a:pPr marL="0" indent="0" defTabSz="179388">
              <a:buNone/>
            </a:pPr>
            <a:r>
              <a:rPr lang="pt-BR" sz="1800" i="1" dirty="0" smtClean="0">
                <a:latin typeface="+mj-lt"/>
              </a:rPr>
              <a:t>IV </a:t>
            </a:r>
            <a:r>
              <a:rPr lang="pt-BR" sz="1800" i="1" dirty="0">
                <a:latin typeface="+mj-lt"/>
              </a:rPr>
              <a:t>- conferência (teleconferência, </a:t>
            </a:r>
            <a:r>
              <a:rPr lang="pt-BR" sz="1800" i="1" dirty="0" err="1">
                <a:latin typeface="+mj-lt"/>
              </a:rPr>
              <a:t>telepresença</a:t>
            </a:r>
            <a:r>
              <a:rPr lang="pt-BR" sz="1800" i="1" dirty="0">
                <a:latin typeface="+mj-lt"/>
              </a:rPr>
              <a:t> e </a:t>
            </a:r>
            <a:r>
              <a:rPr lang="pt-BR" sz="1800" i="1" dirty="0" err="1">
                <a:latin typeface="+mj-lt"/>
              </a:rPr>
              <a:t>webconferência</a:t>
            </a:r>
            <a:r>
              <a:rPr lang="pt-BR" sz="1800" i="1" dirty="0">
                <a:latin typeface="+mj-lt"/>
              </a:rPr>
              <a:t>); e</a:t>
            </a:r>
          </a:p>
          <a:p>
            <a:pPr marL="0" indent="0" defTabSz="179388">
              <a:buNone/>
            </a:pPr>
            <a:r>
              <a:rPr lang="pt-BR" sz="1800" i="1" dirty="0" smtClean="0">
                <a:latin typeface="+mj-lt"/>
              </a:rPr>
              <a:t>V </a:t>
            </a:r>
            <a:r>
              <a:rPr lang="pt-BR" sz="1800" i="1" dirty="0">
                <a:latin typeface="+mj-lt"/>
              </a:rPr>
              <a:t>- comunicação de voz sobre protocolo de internet (VoIP</a:t>
            </a:r>
            <a:r>
              <a:rPr lang="pt-BR" sz="1800" i="1" dirty="0" smtClean="0">
                <a:latin typeface="+mj-lt"/>
              </a:rPr>
              <a:t>).</a:t>
            </a:r>
          </a:p>
          <a:p>
            <a:pPr marL="0" indent="0" defTabSz="179388">
              <a:buNone/>
            </a:pPr>
            <a:endParaRPr lang="pt-BR" sz="1800" i="1" dirty="0">
              <a:latin typeface="+mj-lt"/>
              <a:cs typeface="Arial" panose="020B0604020202020204" pitchFamily="34" charset="0"/>
            </a:endParaRPr>
          </a:p>
          <a:p>
            <a:pPr marL="0" indent="0" defTabSz="179388">
              <a:buNone/>
            </a:pPr>
            <a:endParaRPr lang="pt-BR" sz="1800" i="1" dirty="0" smtClean="0">
              <a:latin typeface="+mj-lt"/>
              <a:cs typeface="Arial" panose="020B0604020202020204" pitchFamily="34" charset="0"/>
            </a:endParaRPr>
          </a:p>
          <a:p>
            <a:pPr marL="0" indent="0" defTabSz="179388">
              <a:buNone/>
            </a:pPr>
            <a:r>
              <a:rPr lang="pt-BR" sz="1800" i="1" dirty="0">
                <a:latin typeface="+mj-lt"/>
              </a:rPr>
              <a:t>Art. 18. </a:t>
            </a:r>
            <a:r>
              <a:rPr lang="pt-BR" sz="1800" b="1" i="1" dirty="0">
                <a:latin typeface="+mj-lt"/>
              </a:rPr>
              <a:t>A migração dos serviços de redes de telecomunicações e de tecnologia da informação em operação ou ativos</a:t>
            </a:r>
            <a:r>
              <a:rPr lang="pt-BR" sz="1800" i="1" dirty="0">
                <a:latin typeface="+mj-lt"/>
              </a:rPr>
              <a:t> deve ocorrer no </a:t>
            </a:r>
            <a:r>
              <a:rPr lang="pt-BR" sz="1800" b="1" i="1" dirty="0">
                <a:latin typeface="+mj-lt"/>
              </a:rPr>
              <a:t>prazo máximo de sessenta</a:t>
            </a:r>
            <a:r>
              <a:rPr lang="pt-BR" sz="1800" i="1" dirty="0">
                <a:latin typeface="+mj-lt"/>
              </a:rPr>
              <a:t> </a:t>
            </a:r>
            <a:r>
              <a:rPr lang="pt-BR" sz="1800" b="1" i="1" dirty="0">
                <a:latin typeface="+mj-lt"/>
              </a:rPr>
              <a:t>meses</a:t>
            </a:r>
            <a:r>
              <a:rPr lang="pt-BR" sz="1800" i="1" dirty="0">
                <a:latin typeface="+mj-lt"/>
              </a:rPr>
              <a:t> a partir da vigência desta Portaria.</a:t>
            </a:r>
            <a:br>
              <a:rPr lang="pt-BR" sz="1800" i="1" dirty="0">
                <a:latin typeface="+mj-lt"/>
              </a:rPr>
            </a:br>
            <a:endParaRPr lang="pt-BR" sz="18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6222" y="6405405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http://www.legisweb.com.br/legislacao/?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id=269793.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709951" y="176871"/>
            <a:ext cx="8415337" cy="618821"/>
          </a:xfrm>
        </p:spPr>
        <p:txBody>
          <a:bodyPr/>
          <a:lstStyle/>
          <a:p>
            <a:r>
              <a:rPr lang="pt-BR" sz="2400" dirty="0"/>
              <a:t>Portaria Interministerial MP/MC/MD nº 141 de 02/05/2014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63418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Restrições e premissas </a:t>
            </a:r>
            <a:endParaRPr lang="pt-BR" dirty="0"/>
          </a:p>
        </p:txBody>
      </p:sp>
      <p:pic>
        <p:nvPicPr>
          <p:cNvPr id="16390" name="Picture 6" descr="http://www.wolffardis.com/photos/warning_sign_fl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5750"/>
            <a:ext cx="3691731" cy="24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65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247696"/>
            <a:ext cx="7480343" cy="618821"/>
          </a:xfrm>
        </p:spPr>
        <p:txBody>
          <a:bodyPr/>
          <a:lstStyle/>
          <a:p>
            <a:r>
              <a:rPr lang="pt-BR" dirty="0" smtClean="0"/>
              <a:t>Restrições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163871" y="863458"/>
            <a:ext cx="7480344" cy="5063508"/>
          </a:xfrm>
        </p:spPr>
        <p:txBody>
          <a:bodyPr/>
          <a:lstStyle/>
          <a:p>
            <a:endParaRPr lang="pt-BR" sz="2000" dirty="0" smtClean="0"/>
          </a:p>
          <a:p>
            <a:r>
              <a:rPr lang="pt-BR" sz="2000" dirty="0" smtClean="0"/>
              <a:t>A proposta deverá ser implantada sob a gestão da RNP.</a:t>
            </a:r>
          </a:p>
          <a:p>
            <a:endParaRPr lang="pt-BR" sz="2000" dirty="0" smtClean="0"/>
          </a:p>
          <a:p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A </a:t>
            </a:r>
            <a:r>
              <a:rPr lang="es-ES" sz="2000" dirty="0" err="1">
                <a:ea typeface="Times New Roman" pitchFamily="18" charset="0"/>
                <a:cs typeface="Courier New" pitchFamily="49" charset="0"/>
              </a:rPr>
              <a:t>solução</a:t>
            </a:r>
            <a:r>
              <a:rPr lang="es-ES" sz="2000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implementada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deverá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permitir </a:t>
            </a:r>
            <a:r>
              <a:rPr lang="es-ES" sz="2000" dirty="0">
                <a:ea typeface="Times New Roman" pitchFamily="18" charset="0"/>
                <a:cs typeface="Courier New" pitchFamily="49" charset="0"/>
              </a:rPr>
              <a:t>a </a:t>
            </a:r>
            <a:r>
              <a:rPr lang="es-ES" sz="2000" b="1" dirty="0" err="1">
                <a:ea typeface="Times New Roman" pitchFamily="18" charset="0"/>
                <a:cs typeface="Courier New" pitchFamily="49" charset="0"/>
              </a:rPr>
              <a:t>auditabilidade</a:t>
            </a:r>
            <a:r>
              <a:rPr lang="es-ES" sz="2000" b="1" dirty="0">
                <a:ea typeface="Times New Roman" pitchFamily="18" charset="0"/>
                <a:cs typeface="Courier New" pitchFamily="49" charset="0"/>
              </a:rPr>
              <a:t> de 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código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.</a:t>
            </a:r>
          </a:p>
          <a:p>
            <a:endParaRPr lang="es-ES" sz="2000" dirty="0">
              <a:ea typeface="Times New Roman" pitchFamily="18" charset="0"/>
              <a:cs typeface="Courier New" pitchFamily="49" charset="0"/>
            </a:endParaRPr>
          </a:p>
          <a:p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A </a:t>
            </a:r>
            <a:r>
              <a:rPr lang="es-ES" sz="2000" dirty="0" err="1">
                <a:ea typeface="Times New Roman" pitchFamily="18" charset="0"/>
                <a:cs typeface="Courier New" pitchFamily="49" charset="0"/>
              </a:rPr>
              <a:t>solução</a:t>
            </a:r>
            <a:r>
              <a:rPr lang="es-ES" sz="2000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err="1">
                <a:ea typeface="Times New Roman" pitchFamily="18" charset="0"/>
                <a:cs typeface="Courier New" pitchFamily="49" charset="0"/>
              </a:rPr>
              <a:t>deverá</a:t>
            </a:r>
            <a:r>
              <a:rPr lang="es-ES" sz="2000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ser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oferecida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com autonomia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para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as instituições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realizarem a gestão do seu próprio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ambiente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de e-mail (configuração de domínio, criação de contas/caixas postais, regras, </a:t>
            </a:r>
            <a:r>
              <a:rPr lang="pt-BR" sz="2000" dirty="0" err="1">
                <a:ea typeface="Times New Roman" pitchFamily="18" charset="0"/>
                <a:cs typeface="Courier New" pitchFamily="49" charset="0"/>
              </a:rPr>
              <a:t>etc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).</a:t>
            </a:r>
          </a:p>
          <a:p>
            <a:endParaRPr lang="pt-BR" sz="2000" dirty="0">
              <a:ea typeface="Times New Roman" pitchFamily="18" charset="0"/>
              <a:cs typeface="Courier New" pitchFamily="49" charset="0"/>
            </a:endParaRPr>
          </a:p>
          <a:p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A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RNP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deverá gerir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a infraestrutura,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a plataforma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, e definir o modelo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de relacionamento com as partes interessadas (instituições clientes e fornecedores).</a:t>
            </a:r>
            <a:endParaRPr lang="es-ES" sz="2000" dirty="0">
              <a:ea typeface="Times New Roman" pitchFamily="18" charset="0"/>
              <a:cs typeface="Courier New" pitchFamily="49" charset="0"/>
            </a:endParaRPr>
          </a:p>
          <a:p>
            <a:endParaRPr lang="es-ES" sz="2000" dirty="0">
              <a:ea typeface="Times New Roman" pitchFamily="18" charset="0"/>
              <a:cs typeface="Courier New" pitchFamily="49" charset="0"/>
            </a:endParaRP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162919"/>
            <a:ext cx="7480343" cy="618821"/>
          </a:xfrm>
        </p:spPr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3518" y="863392"/>
            <a:ext cx="7480343" cy="1658359"/>
          </a:xfrm>
        </p:spPr>
        <p:txBody>
          <a:bodyPr/>
          <a:lstStyle/>
          <a:p>
            <a:r>
              <a:rPr lang="pt-BR" sz="1600" dirty="0" smtClean="0"/>
              <a:t>Motivadores e direcionadores</a:t>
            </a:r>
          </a:p>
          <a:p>
            <a:endParaRPr lang="pt-BR" sz="1600" dirty="0" smtClean="0"/>
          </a:p>
          <a:p>
            <a:r>
              <a:rPr lang="pt-BR" sz="1600" dirty="0"/>
              <a:t>Objetivo</a:t>
            </a:r>
          </a:p>
          <a:p>
            <a:endParaRPr lang="pt-BR" sz="1600" dirty="0" smtClean="0"/>
          </a:p>
          <a:p>
            <a:r>
              <a:rPr lang="pt-BR" sz="1600" dirty="0" smtClean="0"/>
              <a:t>Aspectos legais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Restrições e premissas</a:t>
            </a:r>
            <a:endParaRPr lang="pt-BR" sz="1600" dirty="0"/>
          </a:p>
          <a:p>
            <a:pPr marL="0" indent="0">
              <a:buNone/>
            </a:pPr>
            <a:endParaRPr lang="pt-BR" sz="1600" dirty="0" smtClean="0"/>
          </a:p>
          <a:p>
            <a:r>
              <a:rPr lang="pt-BR" sz="1600" dirty="0" smtClean="0"/>
              <a:t>Prova de conceito (POC)</a:t>
            </a:r>
          </a:p>
          <a:p>
            <a:endParaRPr lang="pt-BR" sz="1600" dirty="0" smtClean="0"/>
          </a:p>
          <a:p>
            <a:r>
              <a:rPr lang="pt-BR" sz="1600" dirty="0" smtClean="0"/>
              <a:t>Modelos negócio em análise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Cronograma</a:t>
            </a:r>
          </a:p>
          <a:p>
            <a:endParaRPr lang="pt-BR" sz="1600" dirty="0"/>
          </a:p>
          <a:p>
            <a:r>
              <a:rPr lang="pt-BR" sz="1600" dirty="0" smtClean="0"/>
              <a:t>Equipe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Considerações Finais</a:t>
            </a:r>
            <a:endParaRPr lang="pt-BR" sz="1600" dirty="0"/>
          </a:p>
          <a:p>
            <a:endParaRPr lang="pt-BR" sz="1600" dirty="0" smtClean="0"/>
          </a:p>
          <a:p>
            <a:r>
              <a:rPr lang="pt-BR" sz="1600" dirty="0" smtClean="0"/>
              <a:t>Perguntas</a:t>
            </a:r>
            <a:endParaRPr lang="pt-BR" sz="1600" dirty="0"/>
          </a:p>
          <a:p>
            <a:endParaRPr lang="pt-BR" sz="16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247696"/>
            <a:ext cx="7480343" cy="618821"/>
          </a:xfrm>
        </p:spPr>
        <p:txBody>
          <a:bodyPr/>
          <a:lstStyle/>
          <a:p>
            <a:r>
              <a:rPr lang="pt-BR" dirty="0" smtClean="0"/>
              <a:t>Restrições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062805" y="675448"/>
            <a:ext cx="7480344" cy="5063508"/>
          </a:xfrm>
        </p:spPr>
        <p:txBody>
          <a:bodyPr/>
          <a:lstStyle/>
          <a:p>
            <a:endParaRPr lang="pt-BR" sz="2000" dirty="0" smtClean="0"/>
          </a:p>
          <a:p>
            <a:endParaRPr lang="pt-BR" sz="2000" dirty="0" smtClean="0"/>
          </a:p>
          <a:p>
            <a:r>
              <a:rPr lang="es-ES" sz="2000" dirty="0">
                <a:ea typeface="Times New Roman" pitchFamily="18" charset="0"/>
                <a:cs typeface="Courier New" pitchFamily="49" charset="0"/>
              </a:rPr>
              <a:t>A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solução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deverá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ser aderente aos requisitos estabelecidos pelo </a:t>
            </a:r>
            <a:r>
              <a:rPr lang="es-ES" sz="2000" dirty="0">
                <a:ea typeface="Times New Roman" pitchFamily="18" charset="0"/>
                <a:cs typeface="Courier New" pitchFamily="49" charset="0"/>
              </a:rPr>
              <a:t>Decreto </a:t>
            </a:r>
            <a:r>
              <a:rPr lang="pt-BR" sz="2000" dirty="0"/>
              <a:t>nº 8.135 de 04/11/2013 da Presidência da República e regulamentação pela Portaria Interministerial MP/MC/MD nº 141 de </a:t>
            </a:r>
            <a:r>
              <a:rPr lang="pt-BR" sz="2000" dirty="0" smtClean="0"/>
              <a:t>02/05/2014.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A prova de conceito (POC) deverá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estar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implementada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até o final de agosto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para </a:t>
            </a:r>
            <a:r>
              <a:rPr lang="pt-BR" sz="2000" dirty="0">
                <a:ea typeface="Times New Roman" pitchFamily="18" charset="0"/>
                <a:cs typeface="Courier New" pitchFamily="49" charset="0"/>
              </a:rPr>
              <a:t>ser </a:t>
            </a:r>
            <a:r>
              <a:rPr lang="pt-BR" sz="2000" dirty="0" smtClean="0">
                <a:ea typeface="Times New Roman" pitchFamily="18" charset="0"/>
                <a:cs typeface="Courier New" pitchFamily="49" charset="0"/>
              </a:rPr>
              <a:t>apresentada durante o Fórum RNP.</a:t>
            </a:r>
          </a:p>
          <a:p>
            <a:endParaRPr lang="pt-BR" sz="2000" dirty="0">
              <a:ea typeface="Times New Roman" pitchFamily="18" charset="0"/>
              <a:cs typeface="Courier New" pitchFamily="49" charset="0"/>
            </a:endParaRPr>
          </a:p>
          <a:p>
            <a:endParaRPr lang="pt-BR" sz="2000" dirty="0" smtClean="0">
              <a:ea typeface="Times New Roman" pitchFamily="18" charset="0"/>
              <a:cs typeface="Courier New" pitchFamily="49" charset="0"/>
            </a:endParaRPr>
          </a:p>
          <a:p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Neste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momento,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além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da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restrição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para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atendimento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específico de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instituições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com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serviços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em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terceiros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,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sem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garantias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de </a:t>
            </a:r>
            <a:r>
              <a:rPr lang="es-ES" sz="2000" dirty="0" err="1" smtClean="0">
                <a:ea typeface="Times New Roman" pitchFamily="18" charset="0"/>
                <a:cs typeface="Courier New" pitchFamily="49" charset="0"/>
              </a:rPr>
              <a:t>segurança</a:t>
            </a:r>
            <a:r>
              <a:rPr lang="es-ES" sz="2000" dirty="0" smtClean="0">
                <a:ea typeface="Times New Roman" pitchFamily="18" charset="0"/>
                <a:cs typeface="Courier New" pitchFamily="49" charset="0"/>
              </a:rPr>
              <a:t> específicas,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não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 está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incluído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 no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escopo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 o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atendimento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aos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alunos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 de </a:t>
            </a:r>
            <a:r>
              <a:rPr lang="es-ES" sz="2000" b="1" dirty="0" err="1" smtClean="0">
                <a:ea typeface="Times New Roman" pitchFamily="18" charset="0"/>
                <a:cs typeface="Courier New" pitchFamily="49" charset="0"/>
              </a:rPr>
              <a:t>graduação</a:t>
            </a:r>
            <a:r>
              <a:rPr lang="es-ES" sz="2000" b="1" dirty="0" smtClean="0">
                <a:ea typeface="Times New Roman" pitchFamily="18" charset="0"/>
                <a:cs typeface="Courier New" pitchFamily="49" charset="0"/>
              </a:rPr>
              <a:t>.</a:t>
            </a:r>
            <a:endParaRPr lang="es-ES" sz="2000" b="1" dirty="0">
              <a:ea typeface="Times New Roman" pitchFamily="18" charset="0"/>
              <a:cs typeface="Courier New" pitchFamily="49" charset="0"/>
            </a:endParaRP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9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4036" y="247696"/>
            <a:ext cx="7480343" cy="618821"/>
          </a:xfrm>
        </p:spPr>
        <p:txBody>
          <a:bodyPr/>
          <a:lstStyle/>
          <a:p>
            <a:r>
              <a:rPr lang="pt-BR" dirty="0" smtClean="0"/>
              <a:t>Premissas para o serviço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330236" y="768545"/>
            <a:ext cx="7480343" cy="1658359"/>
          </a:xfrm>
        </p:spPr>
        <p:txBody>
          <a:bodyPr/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Forma de Entrega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Entrega de serviço 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no modelo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Acesso via Web, Desktop e Dispositivo Móvel;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Tamanho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das caixas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postais; </a:t>
            </a:r>
          </a:p>
          <a:p>
            <a:pPr lvl="2"/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GB ou 10 </a:t>
            </a:r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GB.</a:t>
            </a:r>
          </a:p>
          <a:p>
            <a:pPr lvl="2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domínios 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subdomínios;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 sistema de diretório 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Gerenciamento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contas dos usuário via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Web.</a:t>
            </a:r>
          </a:p>
          <a:p>
            <a:pPr lvl="1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elástica e auto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escalável;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 suporte a múltiplos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locatários;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Implantação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em cluster com alta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disponibilidade;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Possibilidade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 criptografia das informações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armazenadas.</a:t>
            </a:r>
          </a:p>
          <a:p>
            <a:pPr lvl="1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</a:t>
            </a:r>
          </a:p>
          <a:p>
            <a:pPr lvl="1"/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Auditável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preferencialmente com software de código aberto.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simplificada;</a:t>
            </a:r>
          </a:p>
          <a:p>
            <a:pPr lvl="1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Viabilidade de autenticação federada.</a:t>
            </a:r>
          </a:p>
          <a:p>
            <a:pPr lvl="1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Prova de Conceito (POC)</a:t>
            </a:r>
            <a:endParaRPr lang="pt-BR" dirty="0"/>
          </a:p>
        </p:txBody>
      </p:sp>
      <p:pic>
        <p:nvPicPr>
          <p:cNvPr id="4100" name="Picture 4" descr="http://images.fineartamerica.com/images-medium-large-5/proof-of-concept-jim-bib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77447"/>
            <a:ext cx="4298270" cy="29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53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330236" y="344420"/>
            <a:ext cx="7754356" cy="618821"/>
          </a:xfrm>
        </p:spPr>
        <p:txBody>
          <a:bodyPr/>
          <a:lstStyle/>
          <a:p>
            <a:r>
              <a:rPr lang="pt-BR" dirty="0" smtClean="0"/>
              <a:t>Prova de conceito (POC)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330236" y="1177554"/>
            <a:ext cx="7480343" cy="1658359"/>
          </a:xfrm>
        </p:spPr>
        <p:txBody>
          <a:bodyPr/>
          <a:lstStyle/>
          <a:p>
            <a:r>
              <a:rPr lang="pt-BR" sz="2000" dirty="0" smtClean="0"/>
              <a:t>Em função do tempo, foram selecionadas 3 plataformas de correio de conhecimento da RNP ou de importância no cenário atual.</a:t>
            </a:r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A execução do POC foi realizada com os recursos já </a:t>
            </a:r>
            <a:r>
              <a:rPr lang="pt-BR" sz="2000" dirty="0" smtClean="0"/>
              <a:t>existentes, e que viabilizassem a realização mínima do mesmo.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 smtClean="0"/>
              <a:t>A partir disso foram elencadas funcionalidades características de correio eletrônico, funcionalidades administrativas e funcionalidades de sistema.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4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330236" y="391356"/>
            <a:ext cx="7754356" cy="618821"/>
          </a:xfrm>
        </p:spPr>
        <p:txBody>
          <a:bodyPr/>
          <a:lstStyle/>
          <a:p>
            <a:r>
              <a:rPr lang="pt-BR" dirty="0" smtClean="0"/>
              <a:t>Processo </a:t>
            </a:r>
            <a:r>
              <a:rPr lang="pt-BR" dirty="0"/>
              <a:t>de a</a:t>
            </a:r>
            <a:r>
              <a:rPr lang="pt-BR" dirty="0" smtClean="0"/>
              <a:t>valiação utilizado (POC)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330236" y="1010177"/>
            <a:ext cx="7480343" cy="1658359"/>
          </a:xfrm>
        </p:spPr>
        <p:txBody>
          <a:bodyPr/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avaliados um total de 105 requisitos.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requisitos foram separados em três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categorias: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funcionalidades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correio eletrônico: 40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funcionalidades administrativas: 16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funcionalidade de sistema: 49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Dentro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cada categoria os requisitos foram classificados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em: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mandatórios: 64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desejáveis: 41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330236" y="386927"/>
            <a:ext cx="7480343" cy="618821"/>
          </a:xfrm>
        </p:spPr>
        <p:txBody>
          <a:bodyPr/>
          <a:lstStyle/>
          <a:p>
            <a:r>
              <a:rPr lang="pt-BR" dirty="0" smtClean="0"/>
              <a:t>Processo </a:t>
            </a:r>
            <a:r>
              <a:rPr lang="pt-BR" dirty="0"/>
              <a:t>de a</a:t>
            </a:r>
            <a:r>
              <a:rPr lang="pt-BR" dirty="0" smtClean="0"/>
              <a:t>valiação utilizado (POC)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330235" y="1187598"/>
            <a:ext cx="7480343" cy="1658359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 uma das soluções foi avaliada e a sua conformidade com cada requisito foi descrita como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– Quando a solução que está sendo avaliada suporta totalmente o requisito;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Quando a solução que está sendo avaliada não suporta o requisito;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Quando a solução que está sendo avaliada suporta parcialmente o requisito, sendo neste caso o detalhe da limitação deve ser feito na página específica de cada solução.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4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4036" y="391356"/>
            <a:ext cx="7480343" cy="618821"/>
          </a:xfrm>
        </p:spPr>
        <p:txBody>
          <a:bodyPr/>
          <a:lstStyle/>
          <a:p>
            <a:r>
              <a:rPr lang="pt-BR" dirty="0" smtClean="0"/>
              <a:t>Requisitos avaliados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4036" y="1010177"/>
            <a:ext cx="7480343" cy="1658359"/>
          </a:xfrm>
        </p:spPr>
        <p:txBody>
          <a:bodyPr/>
          <a:lstStyle/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Funcionalidades características de correio eletrônico:</a:t>
            </a: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43" y="2018953"/>
            <a:ext cx="8813282" cy="33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2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4036" y="245068"/>
            <a:ext cx="7480343" cy="618821"/>
          </a:xfrm>
        </p:spPr>
        <p:txBody>
          <a:bodyPr/>
          <a:lstStyle/>
          <a:p>
            <a:r>
              <a:rPr lang="pt-BR" dirty="0" smtClean="0"/>
              <a:t>Requisitos avaliados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164388" y="801136"/>
            <a:ext cx="7480343" cy="1722662"/>
          </a:xfrm>
        </p:spPr>
        <p:txBody>
          <a:bodyPr/>
          <a:lstStyle/>
          <a:p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Funcionalidades Administrativas:</a:t>
            </a: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0" y="1974951"/>
            <a:ext cx="8830101" cy="34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78" y="1009353"/>
            <a:ext cx="7110294" cy="5810241"/>
          </a:xfrm>
          <a:prstGeom prst="rect">
            <a:avLst/>
          </a:prstGeom>
        </p:spPr>
      </p:pic>
      <p:sp>
        <p:nvSpPr>
          <p:cNvPr id="8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4036" y="104655"/>
            <a:ext cx="7480343" cy="618821"/>
          </a:xfrm>
        </p:spPr>
        <p:txBody>
          <a:bodyPr/>
          <a:lstStyle/>
          <a:p>
            <a:r>
              <a:rPr lang="pt-BR" dirty="0" smtClean="0"/>
              <a:t>Requisitos avaliados</a:t>
            </a:r>
            <a:endParaRPr lang="pt-BR" dirty="0"/>
          </a:p>
        </p:txBody>
      </p:sp>
      <p:sp>
        <p:nvSpPr>
          <p:cNvPr id="9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156753" y="538518"/>
            <a:ext cx="7480343" cy="1658359"/>
          </a:xfrm>
        </p:spPr>
        <p:txBody>
          <a:bodyPr/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</a:p>
        </p:txBody>
      </p:sp>
    </p:spTree>
    <p:extLst>
      <p:ext uri="{BB962C8B-B14F-4D97-AF65-F5344CB8AC3E}">
        <p14:creationId xmlns:p14="http://schemas.microsoft.com/office/powerpoint/2010/main" val="581224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940216" y="429848"/>
            <a:ext cx="8087778" cy="618821"/>
          </a:xfrm>
        </p:spPr>
        <p:txBody>
          <a:bodyPr/>
          <a:lstStyle/>
          <a:p>
            <a:r>
              <a:rPr lang="pt-BR" sz="2400" dirty="0" smtClean="0"/>
              <a:t>Soluções avaliadas durante a prova de conceito (POC)</a:t>
            </a:r>
            <a:endParaRPr lang="pt-BR" sz="2400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056222" y="1175927"/>
            <a:ext cx="7855766" cy="1658359"/>
          </a:xfrm>
        </p:spPr>
        <p:txBody>
          <a:bodyPr/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Expresso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</a:p>
          <a:p>
            <a:pPr lvl="1"/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comunicação e colaboração inteiramente desenvolvida em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livre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baseada no 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groupware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Tine 2.0. Tem como objetivo fornecer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ferramenta economicamente viável, com grande domínio e autossuficiência do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difusão  para corporações, dentro e fora do Brasil.</a:t>
            </a:r>
          </a:p>
          <a:p>
            <a:endParaRPr lang="pt-BR" sz="16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5532"/>
          <a:stretch/>
        </p:blipFill>
        <p:spPr>
          <a:xfrm>
            <a:off x="1801791" y="2640456"/>
            <a:ext cx="6383798" cy="36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Motivadores e direcionadores</a:t>
            </a:r>
            <a:endParaRPr lang="pt-BR" dirty="0"/>
          </a:p>
        </p:txBody>
      </p:sp>
      <p:pic>
        <p:nvPicPr>
          <p:cNvPr id="12290" name="Picture 2" descr="http://josemoreira-st.com/wp-content/uploads/2013/10/paisage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09" y="214313"/>
            <a:ext cx="3782552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1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ProApps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QMT</a:t>
            </a:r>
          </a:p>
          <a:p>
            <a:pPr lvl="1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colaboração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correio eletrônico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baseada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tecnologia aberta, com suporte à recursos que atendem as mais críticas e exigentes organizações em relação à performance, disponibilidade, confiabilidade, redundância e controle de SPAM, vírus e pragas.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-19" t="6022" r="19" b="345"/>
          <a:stretch/>
        </p:blipFill>
        <p:spPr>
          <a:xfrm>
            <a:off x="2089138" y="2698652"/>
            <a:ext cx="6270860" cy="3529259"/>
          </a:xfrm>
          <a:prstGeom prst="rect">
            <a:avLst/>
          </a:prstGeom>
        </p:spPr>
      </p:pic>
      <p:sp>
        <p:nvSpPr>
          <p:cNvPr id="8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940216" y="429848"/>
            <a:ext cx="8087778" cy="618821"/>
          </a:xfrm>
        </p:spPr>
        <p:txBody>
          <a:bodyPr/>
          <a:lstStyle/>
          <a:p>
            <a:r>
              <a:rPr lang="pt-BR" sz="2400" dirty="0" smtClean="0"/>
              <a:t>Soluções avaliadas durante a prova de conceito (POC)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78706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Telligent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Zimbra 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de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e-mail, calendário e colaboração que fornece ao usuário final uma experiência web rica em recursos que lhes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uma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navegação ótima em qualquer dispositivo ou plataforma.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6408"/>
          <a:stretch/>
        </p:blipFill>
        <p:spPr>
          <a:xfrm>
            <a:off x="1590784" y="2420472"/>
            <a:ext cx="6827075" cy="3840616"/>
          </a:xfrm>
          <a:prstGeom prst="rect">
            <a:avLst/>
          </a:prstGeom>
        </p:spPr>
      </p:pic>
      <p:sp>
        <p:nvSpPr>
          <p:cNvPr id="8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940216" y="429848"/>
            <a:ext cx="8087778" cy="618821"/>
          </a:xfrm>
        </p:spPr>
        <p:txBody>
          <a:bodyPr/>
          <a:lstStyle/>
          <a:p>
            <a:r>
              <a:rPr lang="pt-BR" sz="2400" dirty="0" smtClean="0"/>
              <a:t>Soluções avaliadas durante a prova de conceito (POC)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25062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056222" y="219914"/>
            <a:ext cx="7480343" cy="618821"/>
          </a:xfrm>
        </p:spPr>
        <p:txBody>
          <a:bodyPr/>
          <a:lstStyle/>
          <a:p>
            <a:r>
              <a:rPr lang="pt-BR" dirty="0" smtClean="0"/>
              <a:t>Arquitetura das soluções de e-mail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142971"/>
              </p:ext>
            </p:extLst>
          </p:nvPr>
        </p:nvGraphicFramePr>
        <p:xfrm>
          <a:off x="242047" y="838735"/>
          <a:ext cx="8633011" cy="58313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2316"/>
                <a:gridCol w="2017130"/>
                <a:gridCol w="2252340"/>
                <a:gridCol w="2101225"/>
              </a:tblGrid>
              <a:tr h="26590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Função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Expresso </a:t>
                      </a:r>
                      <a:r>
                        <a:rPr lang="pt-BR" sz="1600" dirty="0" smtClean="0"/>
                        <a:t>V3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QMT</a:t>
                      </a:r>
                      <a:endParaRPr lang="pt-BR" sz="1600" b="1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Zimbra </a:t>
                      </a:r>
                      <a:r>
                        <a:rPr lang="pt-BR" sz="1600" dirty="0" smtClean="0"/>
                        <a:t>(Open  </a:t>
                      </a:r>
                      <a:r>
                        <a:rPr lang="pt-BR" sz="1600" dirty="0" err="1" smtClean="0"/>
                        <a:t>Source</a:t>
                      </a:r>
                      <a:r>
                        <a:rPr lang="pt-BR" sz="1600" dirty="0" smtClean="0"/>
                        <a:t> e Professional </a:t>
                      </a:r>
                      <a:r>
                        <a:rPr lang="pt-BR" sz="1600" dirty="0" err="1" smtClean="0"/>
                        <a:t>Editions</a:t>
                      </a:r>
                      <a:r>
                        <a:rPr lang="pt-BR" sz="1600" baseline="0" dirty="0" smtClean="0"/>
                        <a:t>) 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</a:tr>
              <a:tr h="491099">
                <a:tc>
                  <a:txBody>
                    <a:bodyPr/>
                    <a:lstStyle/>
                    <a:p>
                      <a:r>
                        <a:rPr lang="pt-BR" sz="1600" dirty="0"/>
                        <a:t>Sistema Operacional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Linux (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Freebsd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10.0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Linux (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CentOS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Ubuntu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SUSE)</a:t>
                      </a:r>
                    </a:p>
                  </a:txBody>
                  <a:tcPr marL="15251" marR="15251" marT="7625" marB="7625" anchor="ctr"/>
                </a:tc>
              </a:tr>
              <a:tr h="265904">
                <a:tc>
                  <a:txBody>
                    <a:bodyPr/>
                    <a:lstStyle/>
                    <a:p>
                      <a:r>
                        <a:rPr lang="pt-BR" sz="1600" dirty="0"/>
                        <a:t>MTA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Postfix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Qmail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Postfix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</a:tr>
              <a:tr h="265904">
                <a:tc>
                  <a:txBody>
                    <a:bodyPr/>
                    <a:lstStyle/>
                    <a:p>
                      <a:r>
                        <a:rPr lang="pt-BR" sz="1600" dirty="0"/>
                        <a:t>MDA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Cyrus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IMAP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Courier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Cyrus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IMAP</a:t>
                      </a:r>
                    </a:p>
                  </a:txBody>
                  <a:tcPr marL="15251" marR="15251" marT="7625" marB="7625" anchor="ctr"/>
                </a:tc>
              </a:tr>
              <a:tr h="330943">
                <a:tc>
                  <a:txBody>
                    <a:bodyPr/>
                    <a:lstStyle/>
                    <a:p>
                      <a:r>
                        <a:rPr lang="pt-BR" sz="1600" dirty="0"/>
                        <a:t>Interface de Webmail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AJAX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AJAX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AJAX</a:t>
                      </a:r>
                    </a:p>
                  </a:txBody>
                  <a:tcPr marL="15251" marR="15251" marT="7625" marB="7625" anchor="ctr"/>
                </a:tc>
              </a:tr>
              <a:tr h="766411">
                <a:tc>
                  <a:txBody>
                    <a:bodyPr/>
                    <a:lstStyle/>
                    <a:p>
                      <a:r>
                        <a:rPr lang="pt-BR" sz="1600" dirty="0"/>
                        <a:t>Linguagem de programação da interface Web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PHP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PHP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</a:t>
                      </a:r>
                    </a:p>
                  </a:txBody>
                  <a:tcPr marL="15251" marR="15251" marT="7625" marB="7625" anchor="ctr"/>
                </a:tc>
              </a:tr>
              <a:tr h="265904">
                <a:tc>
                  <a:txBody>
                    <a:bodyPr/>
                    <a:lstStyle/>
                    <a:p>
                      <a:r>
                        <a:rPr lang="pt-BR" sz="1600" dirty="0"/>
                        <a:t>Base de dados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PostgreSql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</a:p>
                  </a:txBody>
                  <a:tcPr marL="15251" marR="15251" marT="7625" marB="7625" anchor="ctr"/>
                </a:tc>
              </a:tr>
              <a:tr h="491099">
                <a:tc>
                  <a:txBody>
                    <a:bodyPr/>
                    <a:lstStyle/>
                    <a:p>
                      <a:r>
                        <a:rPr lang="pt-BR" sz="1600" dirty="0"/>
                        <a:t>Servidor Web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Apache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Httpd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Apache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Httpd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Lighttpd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Nginx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</a:tr>
              <a:tr h="330943">
                <a:tc>
                  <a:txBody>
                    <a:bodyPr/>
                    <a:lstStyle/>
                    <a:p>
                      <a:r>
                        <a:rPr lang="pt-BR" sz="1600" dirty="0"/>
                        <a:t>Servidor de Aplicação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Jetty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</a:tr>
              <a:tr h="330943">
                <a:tc>
                  <a:txBody>
                    <a:bodyPr/>
                    <a:lstStyle/>
                    <a:p>
                      <a:r>
                        <a:rPr lang="pt-BR" sz="1600" dirty="0"/>
                        <a:t>Servidor de Diretório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OpenLDAP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OpenLDAP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OpenLDAP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</a:tr>
              <a:tr h="265904">
                <a:tc>
                  <a:txBody>
                    <a:bodyPr/>
                    <a:lstStyle/>
                    <a:p>
                      <a:r>
                        <a:rPr lang="pt-BR" sz="1600" dirty="0" err="1"/>
                        <a:t>Anti-virus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ClamAV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ClamAV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</a:tr>
              <a:tr h="491099">
                <a:tc>
                  <a:txBody>
                    <a:bodyPr/>
                    <a:lstStyle/>
                    <a:p>
                      <a:r>
                        <a:rPr lang="pt-BR" sz="1600" dirty="0" err="1"/>
                        <a:t>Anti-spam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SpamAssassin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SpamAssassin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Amavisd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-new</a:t>
                      </a:r>
                    </a:p>
                  </a:txBody>
                  <a:tcPr marL="15251" marR="15251" marT="7625" marB="7625" anchor="ctr"/>
                </a:tc>
              </a:tr>
              <a:tr h="516158">
                <a:tc>
                  <a:txBody>
                    <a:bodyPr/>
                    <a:lstStyle/>
                    <a:p>
                      <a:r>
                        <a:rPr lang="pt-BR" sz="1600" dirty="0"/>
                        <a:t>Ferramenta de busca de texto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Proprietário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Lucene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</a:tr>
              <a:tr h="516158">
                <a:tc>
                  <a:txBody>
                    <a:bodyPr/>
                    <a:lstStyle/>
                    <a:p>
                      <a:r>
                        <a:rPr lang="pt-BR" sz="1600" dirty="0"/>
                        <a:t>Ferramenta de filtros de </a:t>
                      </a:r>
                      <a:r>
                        <a:rPr lang="pt-BR" sz="1600" dirty="0" smtClean="0"/>
                        <a:t>e-mail</a:t>
                      </a:r>
                      <a:endParaRPr lang="pt-BR" sz="1600" b="1" dirty="0"/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Cyrus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Sieve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Dovecot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Pigeonhole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sieve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251" marR="15251" marT="7625" marB="7625" anchor="ctr"/>
                </a:tc>
                <a:tc>
                  <a:txBody>
                    <a:bodyPr/>
                    <a:lstStyle/>
                    <a:p>
                      <a:pPr marL="0" indent="90488" algn="l" defTabSz="914400" rtl="0" eaLnBrk="1" latinLnBrk="0" hangingPunct="1"/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James/</a:t>
                      </a:r>
                      <a:r>
                        <a:rPr lang="pt-B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Sieve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251" marR="15251" marT="7625" marB="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79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Resultado – requisitos mandatórios (POC)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58116"/>
              </p:ext>
            </p:extLst>
          </p:nvPr>
        </p:nvGraphicFramePr>
        <p:xfrm>
          <a:off x="1253518" y="1043105"/>
          <a:ext cx="7480343" cy="466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1851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Resultado – requisitos desejáveis (POC)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162924"/>
              </p:ext>
            </p:extLst>
          </p:nvPr>
        </p:nvGraphicFramePr>
        <p:xfrm>
          <a:off x="1253519" y="1014530"/>
          <a:ext cx="7304693" cy="472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7156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Resultado Geral (POC)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913705"/>
              </p:ext>
            </p:extLst>
          </p:nvPr>
        </p:nvGraphicFramePr>
        <p:xfrm>
          <a:off x="1253519" y="1094556"/>
          <a:ext cx="7204681" cy="462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851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Modelos de negócio em análise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943" y="122830"/>
            <a:ext cx="4367284" cy="30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31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330236" y="386927"/>
            <a:ext cx="7480343" cy="618821"/>
          </a:xfrm>
        </p:spPr>
        <p:txBody>
          <a:bodyPr/>
          <a:lstStyle/>
          <a:p>
            <a:r>
              <a:rPr lang="pt-BR" dirty="0" smtClean="0"/>
              <a:t>Modelos de negócio em análise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330235" y="1354293"/>
            <a:ext cx="7480343" cy="1658359"/>
          </a:xfrm>
        </p:spPr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gerido, hospedado, operado e mantido pela RNP.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gerido e operado pela RNP, sendo hospedado e mantido por parceiro.</a:t>
            </a:r>
          </a:p>
          <a:p>
            <a:endParaRPr lang="pt-B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gerido pela RNP, sendo hospedado, operado e mantido por parceiro (</a:t>
            </a:r>
            <a:r>
              <a:rPr lang="pt-B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041322" y="386927"/>
            <a:ext cx="8102677" cy="618821"/>
          </a:xfrm>
        </p:spPr>
        <p:txBody>
          <a:bodyPr/>
          <a:lstStyle/>
          <a:p>
            <a:r>
              <a:rPr lang="pt-BR" dirty="0" smtClean="0"/>
              <a:t>Modelos de negócios em análise - sustentabilidade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12772" y="577982"/>
            <a:ext cx="6945391" cy="1658359"/>
          </a:xfrm>
        </p:spPr>
        <p:txBody>
          <a:bodyPr/>
          <a:lstStyle/>
          <a:p>
            <a:pPr lvl="0">
              <a:spcAft>
                <a:spcPts val="1200"/>
              </a:spcAft>
            </a:pPr>
            <a:endParaRPr lang="pt-BR" sz="2400" dirty="0" smtClean="0"/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Contratação </a:t>
            </a:r>
            <a:r>
              <a:rPr lang="pt-BR" sz="2400" dirty="0"/>
              <a:t>direta da RNP via Lei nº </a:t>
            </a:r>
            <a:r>
              <a:rPr lang="pt-BR" sz="2400" dirty="0" smtClean="0"/>
              <a:t>8.666.</a:t>
            </a:r>
            <a:endParaRPr lang="pt-BR" sz="2400" dirty="0"/>
          </a:p>
          <a:p>
            <a:pPr lvl="0">
              <a:spcAft>
                <a:spcPts val="1200"/>
              </a:spcAft>
            </a:pPr>
            <a:endParaRPr lang="pt-BR" sz="2400" dirty="0" smtClean="0"/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Contratação </a:t>
            </a:r>
            <a:r>
              <a:rPr lang="pt-BR" sz="2400" dirty="0"/>
              <a:t>direta da RNP via </a:t>
            </a:r>
            <a:r>
              <a:rPr lang="pt-BR" sz="2400" dirty="0" smtClean="0"/>
              <a:t>Projeto de Lei nº </a:t>
            </a:r>
            <a:r>
              <a:rPr lang="pt-BR" sz="2400" dirty="0"/>
              <a:t>7.168/2014 </a:t>
            </a:r>
            <a:r>
              <a:rPr lang="pt-BR" sz="2400" dirty="0" smtClean="0"/>
              <a:t>– novo Marco </a:t>
            </a:r>
            <a:r>
              <a:rPr lang="pt-BR" sz="2400" dirty="0"/>
              <a:t>Regulatório das Organizações da Sociedade </a:t>
            </a:r>
            <a:r>
              <a:rPr lang="pt-BR" sz="2400" dirty="0" smtClean="0"/>
              <a:t>Civil.</a:t>
            </a:r>
            <a:endParaRPr lang="pt-BR" sz="2400" dirty="0"/>
          </a:p>
          <a:p>
            <a:pPr lvl="0">
              <a:spcAft>
                <a:spcPts val="1200"/>
              </a:spcAft>
            </a:pPr>
            <a:endParaRPr lang="pt-BR" sz="2400" dirty="0" smtClean="0"/>
          </a:p>
          <a:p>
            <a:pPr lvl="0">
              <a:spcAft>
                <a:spcPts val="1200"/>
              </a:spcAft>
            </a:pPr>
            <a:r>
              <a:rPr lang="pt-BR" sz="2400" dirty="0" smtClean="0"/>
              <a:t>Contrato </a:t>
            </a:r>
            <a:r>
              <a:rPr lang="pt-BR" sz="2400" dirty="0"/>
              <a:t>de gestão </a:t>
            </a:r>
            <a:r>
              <a:rPr lang="pt-BR" sz="2400" dirty="0" smtClean="0"/>
              <a:t>com MCTI com recursos aditivados.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Outras formas em estudo.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Cronograma</a:t>
            </a:r>
            <a:endParaRPr lang="pt-BR" dirty="0"/>
          </a:p>
        </p:txBody>
      </p:sp>
      <p:pic>
        <p:nvPicPr>
          <p:cNvPr id="8194" name="Picture 2" descr="http://www.qualiblog.com.br/wp-content/uploads/2008/06/arte-crono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79" y="181330"/>
            <a:ext cx="4415354" cy="34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29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Motivadores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3518" y="1213337"/>
            <a:ext cx="7480343" cy="1658359"/>
          </a:xfrm>
        </p:spPr>
        <p:txBody>
          <a:bodyPr/>
          <a:lstStyle/>
          <a:p>
            <a:r>
              <a:rPr lang="pt-BR" sz="2000" dirty="0"/>
              <a:t>Em junho de 2013, os documentos divulgados pelo jornal Washington Post e vazados por </a:t>
            </a:r>
            <a:r>
              <a:rPr lang="pt-BR" sz="2000" i="1" dirty="0"/>
              <a:t>Edward</a:t>
            </a:r>
            <a:r>
              <a:rPr lang="pt-BR" sz="2000" dirty="0"/>
              <a:t> </a:t>
            </a:r>
            <a:r>
              <a:rPr lang="pt-BR" sz="2000" i="1" dirty="0" err="1"/>
              <a:t>Snowden</a:t>
            </a:r>
            <a:r>
              <a:rPr lang="pt-BR" sz="2000" dirty="0"/>
              <a:t>, revelaram o programa </a:t>
            </a:r>
            <a:r>
              <a:rPr lang="pt-BR" sz="2000" dirty="0" smtClean="0"/>
              <a:t>de </a:t>
            </a:r>
            <a:r>
              <a:rPr lang="pt-BR" sz="2000" dirty="0"/>
              <a:t>espionagem mundial da NSA (</a:t>
            </a:r>
            <a:r>
              <a:rPr lang="pt-BR" sz="2000" i="1" dirty="0" err="1"/>
              <a:t>National</a:t>
            </a:r>
            <a:r>
              <a:rPr lang="pt-BR" sz="2000" i="1" dirty="0"/>
              <a:t> Security </a:t>
            </a:r>
            <a:r>
              <a:rPr lang="pt-BR" sz="2000" i="1" dirty="0" err="1"/>
              <a:t>Agency</a:t>
            </a:r>
            <a:r>
              <a:rPr lang="pt-BR" sz="2000" dirty="0"/>
              <a:t>), agência de segurança do governo norte americano.</a:t>
            </a:r>
          </a:p>
          <a:p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33" y="4266434"/>
            <a:ext cx="6623714" cy="13948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81833" y="5661248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http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://apps.washingtonpost.com/g/page/national/inner-workings-of-a-top-secret-spy-program/282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58" name="Picture 2" descr="https://encrypted-tbn2.gstatic.com/images?q=tbn:ANd9GcRqbnii38cg0-laElbt8rWNJa_IeQdSPLE6b6--qD_a93SSqeWs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94" y="2644006"/>
            <a:ext cx="2396853" cy="1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121120357"/>
              </p:ext>
            </p:extLst>
          </p:nvPr>
        </p:nvGraphicFramePr>
        <p:xfrm>
          <a:off x="1113039" y="1371601"/>
          <a:ext cx="7797879" cy="430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13039" y="5674658"/>
            <a:ext cx="573746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pt-BR" sz="1100" b="1" dirty="0" smtClean="0">
                <a:solidFill>
                  <a:srgbClr val="2A2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pt-BR" sz="1100" b="1" dirty="0" smtClean="0">
                <a:solidFill>
                  <a:srgbClr val="2A2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 em conjunto com o CGTIC.</a:t>
            </a:r>
            <a:endParaRPr lang="pt-BR" sz="1100" b="1" dirty="0" smtClean="0">
              <a:solidFill>
                <a:srgbClr val="2A2A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0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Equipe</a:t>
            </a:r>
            <a:endParaRPr lang="pt-BR" dirty="0"/>
          </a:p>
        </p:txBody>
      </p:sp>
      <p:pic>
        <p:nvPicPr>
          <p:cNvPr id="9218" name="Picture 2" descr="http://4winners.com.br/site/wp-content/uploads/2011/10/Pensamento-em-Equi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90" y="30707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84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127940" y="391356"/>
            <a:ext cx="7480343" cy="618821"/>
          </a:xfrm>
        </p:spPr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7629"/>
              </p:ext>
            </p:extLst>
          </p:nvPr>
        </p:nvGraphicFramePr>
        <p:xfrm>
          <a:off x="1332806" y="1031001"/>
          <a:ext cx="7070609" cy="521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3271"/>
                <a:gridCol w="4457338"/>
              </a:tblGrid>
              <a:tr h="33169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Coordenação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Antônio Carlos Fernandes Nunes</a:t>
                      </a:r>
                      <a:endParaRPr lang="pt-BR" dirty="0"/>
                    </a:p>
                  </a:txBody>
                  <a:tcPr anchor="ctr"/>
                </a:tc>
              </a:tr>
              <a:tr h="33169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Apoio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Iara Machado</a:t>
                      </a:r>
                      <a:endParaRPr lang="pt-BR" dirty="0"/>
                    </a:p>
                  </a:txBody>
                  <a:tcPr anchor="ctr"/>
                </a:tc>
              </a:tr>
              <a:tr h="33169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Gerente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Leandro Guimarães (apoio: Hélder Vitorino)</a:t>
                      </a:r>
                      <a:endParaRPr lang="pt-BR" dirty="0"/>
                    </a:p>
                  </a:txBody>
                  <a:tcPr anchor="ctr"/>
                </a:tc>
              </a:tr>
              <a:tr h="57251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Modelagem serviço piloto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Leandro Guimarães (responsável) </a:t>
                      </a:r>
                    </a:p>
                    <a:p>
                      <a:r>
                        <a:rPr lang="pt-BR" sz="1800" b="0" dirty="0" smtClean="0"/>
                        <a:t>Ricardo </a:t>
                      </a:r>
                      <a:r>
                        <a:rPr lang="pt-BR" sz="1800" b="0" dirty="0" err="1" smtClean="0"/>
                        <a:t>Makino</a:t>
                      </a:r>
                      <a:endParaRPr lang="pt-BR" dirty="0"/>
                    </a:p>
                  </a:txBody>
                  <a:tcPr anchor="ctr"/>
                </a:tc>
              </a:tr>
              <a:tr h="817885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Sistema e Infraestrutura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Emmanuel Sanches (responsável)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Ricardo </a:t>
                      </a:r>
                      <a:r>
                        <a:rPr lang="pt-BR" sz="1800" b="0" dirty="0" err="1" smtClean="0"/>
                        <a:t>Makino</a:t>
                      </a:r>
                      <a:endParaRPr lang="pt-BR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Alex Moura;</a:t>
                      </a:r>
                    </a:p>
                  </a:txBody>
                  <a:tcPr anchor="ctr"/>
                </a:tc>
              </a:tr>
              <a:tr h="1063250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Segurança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Liliana Velásquez Solha (responsável)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Carla </a:t>
                      </a:r>
                      <a:r>
                        <a:rPr lang="pt-BR" sz="1800" b="0" dirty="0" err="1" smtClean="0"/>
                        <a:t>Ellaine</a:t>
                      </a:r>
                      <a:r>
                        <a:rPr lang="pt-BR" sz="1800" b="0" dirty="0" smtClean="0"/>
                        <a:t> Freitas Santos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André Ricardo Landim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Ronald </a:t>
                      </a:r>
                      <a:r>
                        <a:rPr lang="pt-BR" sz="1800" b="0" dirty="0" err="1" smtClean="0"/>
                        <a:t>Huppers</a:t>
                      </a:r>
                      <a:r>
                        <a:rPr lang="pt-BR" sz="1800" b="0" dirty="0" smtClean="0"/>
                        <a:t> </a:t>
                      </a:r>
                    </a:p>
                  </a:txBody>
                  <a:tcPr anchor="ctr"/>
                </a:tc>
              </a:tr>
              <a:tr h="572519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Modelo de negócio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Celso </a:t>
                      </a:r>
                      <a:r>
                        <a:rPr lang="pt-BR" sz="1800" b="0" dirty="0" err="1" smtClean="0"/>
                        <a:t>Capovilla</a:t>
                      </a:r>
                      <a:r>
                        <a:rPr lang="pt-BR" sz="1800" b="0" dirty="0" smtClean="0"/>
                        <a:t> (responsável)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Vinícius </a:t>
                      </a:r>
                      <a:r>
                        <a:rPr lang="pt-BR" sz="1800" b="0" dirty="0" err="1" smtClean="0"/>
                        <a:t>Mannarino</a:t>
                      </a:r>
                      <a:endParaRPr lang="pt-BR" sz="1800" b="0" dirty="0" smtClean="0"/>
                    </a:p>
                  </a:txBody>
                  <a:tcPr anchor="ctr"/>
                </a:tc>
              </a:tr>
              <a:tr h="33169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Marketing e divulgação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Vinicius </a:t>
                      </a:r>
                      <a:r>
                        <a:rPr lang="pt-BR" sz="1800" b="0" dirty="0" err="1" smtClean="0"/>
                        <a:t>Mannarino</a:t>
                      </a:r>
                      <a:endParaRPr lang="pt-BR" sz="1800" b="0" dirty="0" smtClean="0"/>
                    </a:p>
                  </a:txBody>
                  <a:tcPr anchor="ctr"/>
                </a:tc>
              </a:tr>
              <a:tr h="331698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Sistemas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Marcello de Jesus Fernandes.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75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Considerações finais</a:t>
            </a:r>
            <a:endParaRPr lang="pt-BR" dirty="0"/>
          </a:p>
        </p:txBody>
      </p:sp>
      <p:pic>
        <p:nvPicPr>
          <p:cNvPr id="11266" name="Picture 2" descr="http://www.dcielts.com/wp-content/uploads/2010/01/iStock_000013906320XSmall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21" y="362779"/>
            <a:ext cx="3856041" cy="25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89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041322" y="248644"/>
            <a:ext cx="8102677" cy="618821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163071" y="1195915"/>
            <a:ext cx="7859178" cy="1658359"/>
          </a:xfrm>
        </p:spPr>
        <p:txBody>
          <a:bodyPr/>
          <a:lstStyle/>
          <a:p>
            <a:r>
              <a:rPr lang="pt-BR" sz="2000" dirty="0" smtClean="0"/>
              <a:t>O trabalho está em andamento, não se tratando de uma conclusão fechada;</a:t>
            </a:r>
          </a:p>
          <a:p>
            <a:endParaRPr lang="pt-BR" sz="2000" dirty="0" smtClean="0"/>
          </a:p>
          <a:p>
            <a:r>
              <a:rPr lang="pt-BR" sz="2000" dirty="0" smtClean="0"/>
              <a:t>Avançar </a:t>
            </a:r>
            <a:r>
              <a:rPr lang="pt-BR" sz="2000" dirty="0"/>
              <a:t>com </a:t>
            </a:r>
            <a:r>
              <a:rPr lang="pt-BR" sz="2000" dirty="0" smtClean="0"/>
              <a:t>a modelagem da sustentabilidade e escalabilidade;</a:t>
            </a:r>
          </a:p>
          <a:p>
            <a:endParaRPr lang="pt-BR" sz="2000" dirty="0"/>
          </a:p>
          <a:p>
            <a:r>
              <a:rPr lang="pt-BR" sz="2000" dirty="0" smtClean="0"/>
              <a:t>Promover reuniões </a:t>
            </a:r>
            <a:r>
              <a:rPr lang="pt-BR" sz="2000" dirty="0"/>
              <a:t>com </a:t>
            </a:r>
            <a:r>
              <a:rPr lang="pt-BR" sz="2000" i="1" dirty="0" smtClean="0"/>
              <a:t>players</a:t>
            </a:r>
            <a:r>
              <a:rPr lang="pt-BR" sz="2000" dirty="0" smtClean="0"/>
              <a:t> para avaliar a viabilidade da oferta do serviço a partir dos modelos de negócio considerados;</a:t>
            </a:r>
          </a:p>
          <a:p>
            <a:endParaRPr lang="pt-BR" sz="2000" dirty="0" smtClean="0"/>
          </a:p>
          <a:p>
            <a:r>
              <a:rPr lang="pt-BR" sz="2000" dirty="0" smtClean="0"/>
              <a:t>Promover reuniões com representantes dos clientes potenciais (CGTIC);</a:t>
            </a:r>
          </a:p>
          <a:p>
            <a:endParaRPr lang="pt-BR" sz="2000" dirty="0" smtClean="0"/>
          </a:p>
          <a:p>
            <a:r>
              <a:rPr lang="pt-BR" sz="2000" dirty="0" smtClean="0"/>
              <a:t>Gerar </a:t>
            </a:r>
            <a:r>
              <a:rPr lang="pt-BR" sz="2000" dirty="0"/>
              <a:t>documentação de conclusão da primeira fase do </a:t>
            </a:r>
            <a:r>
              <a:rPr lang="pt-BR" sz="2000" dirty="0" smtClean="0"/>
              <a:t>projeto (POC).</a:t>
            </a:r>
            <a:endParaRPr lang="pt-BR" sz="2000" dirty="0"/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3.bp.blogspot.com/_32hrlI11ixI/TF3OlL2ncFI/AAAAAAAAALk/H8Z8C0gGx6w/s1600/%21_nothing_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32" y="685800"/>
            <a:ext cx="6997029" cy="50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0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Perguntas?</a:t>
            </a:r>
            <a:endParaRPr lang="pt-BR" dirty="0"/>
          </a:p>
        </p:txBody>
      </p:sp>
      <p:pic>
        <p:nvPicPr>
          <p:cNvPr id="10242" name="Picture 2" descr="http://www.projetoomega.com/pergu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62" y="339416"/>
            <a:ext cx="28956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41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458155" y="3737185"/>
            <a:ext cx="8228649" cy="490651"/>
          </a:xfrm>
        </p:spPr>
        <p:txBody>
          <a:bodyPr/>
          <a:lstStyle/>
          <a:p>
            <a:r>
              <a:rPr lang="pt-BR" dirty="0" smtClean="0"/>
              <a:t>Antônio Carlos Fernandes Nunes</a:t>
            </a:r>
            <a:endParaRPr lang="pt-BR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458155" y="4227835"/>
            <a:ext cx="8228649" cy="452280"/>
          </a:xfrm>
        </p:spPr>
        <p:txBody>
          <a:bodyPr/>
          <a:lstStyle/>
          <a:p>
            <a:r>
              <a:rPr lang="pt-BR" dirty="0" smtClean="0"/>
              <a:t>Rede Nacional de Ensino e Pesquisa (RNP)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Motivadores</a:t>
            </a:r>
            <a:endParaRPr lang="pt-BR" dirty="0"/>
          </a:p>
          <a:p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2000" dirty="0"/>
              <a:t>Este programa de espionagem, conhecido como PRISM, abrangia uma grande quantidade de meios de comunicação eletrônicos públicos e privados.</a:t>
            </a:r>
          </a:p>
          <a:p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5693" y="5839131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 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www.bbc.co.uk/</a:t>
            </a:r>
            <a:r>
              <a:rPr lang="pt-BR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portuguese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/noticias/2013/10/131030_inteligencia_coleta_dados_cc.shtml.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3" y="2241175"/>
            <a:ext cx="6475047" cy="34166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49" y="4554400"/>
            <a:ext cx="1385068" cy="104181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48781" y="3077205"/>
            <a:ext cx="8580907" cy="1733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45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Motivadores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2000" dirty="0"/>
              <a:t>Para alcançar os seus objetivos a NSA implantava sistemas de captura de dados em diversos provedores de serviços utilizados em </a:t>
            </a:r>
            <a:r>
              <a:rPr lang="pt-BR" sz="2000" dirty="0" smtClean="0"/>
              <a:t>escala mundial.</a:t>
            </a:r>
            <a:endParaRPr lang="pt-BR" sz="20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7492473" y="5397127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81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761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142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523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903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284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664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1045" algn="l" defTabSz="43638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06C15-95EA-4473-B890-D7BC1D1667C7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2538859"/>
            <a:ext cx="3946635" cy="29704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3" y="2528494"/>
            <a:ext cx="3981450" cy="31337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3681" y="5780231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http://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www.theguardian.com/world/2013/jun/06/us-tech-giants-nsa-data.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486275" y="3712187"/>
            <a:ext cx="4445917" cy="1733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750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Motivadores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056222" y="1725220"/>
            <a:ext cx="3371752" cy="4435979"/>
          </a:xfrm>
        </p:spPr>
        <p:txBody>
          <a:bodyPr/>
          <a:lstStyle/>
          <a:p>
            <a:r>
              <a:rPr lang="pt-BR" sz="2000" dirty="0"/>
              <a:t>Em 09/2013 a mídia nacional apresenta informações sobre a espionagem realizada pela Agência de Segurança Nacional </a:t>
            </a:r>
            <a:r>
              <a:rPr lang="pt-BR" sz="2000" dirty="0" smtClean="0"/>
              <a:t>(NSA) dos </a:t>
            </a:r>
            <a:r>
              <a:rPr lang="pt-BR" sz="2000" dirty="0"/>
              <a:t>Estados Unidos nos dados da </a:t>
            </a:r>
            <a:r>
              <a:rPr lang="pt-BR" sz="2000" dirty="0" smtClean="0"/>
              <a:t>Presidência da  República, </a:t>
            </a:r>
            <a:r>
              <a:rPr lang="pt-BR" sz="2000" dirty="0"/>
              <a:t>de seus principais assessores e das principais empresas do Brasil.</a:t>
            </a:r>
          </a:p>
          <a:p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05569" y="5815854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</a:t>
            </a:r>
            <a:r>
              <a:rPr lang="pt-B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www.bbc.co.uk/portuguese/noticias/2013/09/130908_eua_snowden_petrobras_dilma_mm.shtml.</a:t>
            </a: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77" y="3819030"/>
            <a:ext cx="3801567" cy="19964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77" y="1010177"/>
            <a:ext cx="3661580" cy="27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Direcionadores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3518" y="1175928"/>
            <a:ext cx="4627329" cy="5063508"/>
          </a:xfrm>
        </p:spPr>
        <p:txBody>
          <a:bodyPr/>
          <a:lstStyle/>
          <a:p>
            <a:r>
              <a:rPr lang="pt-BR" sz="2000" dirty="0"/>
              <a:t>Como </a:t>
            </a:r>
            <a:r>
              <a:rPr lang="pt-BR" sz="2000" dirty="0" smtClean="0"/>
              <a:t>ação </a:t>
            </a:r>
            <a:r>
              <a:rPr lang="pt-BR" sz="2000" dirty="0"/>
              <a:t>para tentar coibir as ações de espionagem da NSA, em Novembro de </a:t>
            </a:r>
            <a:r>
              <a:rPr lang="pt-BR" sz="2000" dirty="0" smtClean="0"/>
              <a:t>2013 </a:t>
            </a:r>
            <a:r>
              <a:rPr lang="pt-BR" sz="2000" dirty="0"/>
              <a:t>o governo Brasileiro publicou o </a:t>
            </a:r>
            <a:r>
              <a:rPr lang="pt-BR" sz="2000" b="1" dirty="0"/>
              <a:t>Decreto </a:t>
            </a:r>
            <a:r>
              <a:rPr lang="pt-BR" sz="2000" b="1" dirty="0" smtClean="0"/>
              <a:t>8.135 (04/11/2013)</a:t>
            </a:r>
            <a:r>
              <a:rPr lang="pt-BR" sz="2000" dirty="0" smtClean="0"/>
              <a:t>, </a:t>
            </a:r>
            <a:r>
              <a:rPr lang="pt-BR" sz="2000" dirty="0"/>
              <a:t>que dispõem sobre as comunicações de dados da administração pública federal e sobre a dispensa de licitação nas contratações que possam comprometer a segurança nacional. </a:t>
            </a:r>
          </a:p>
          <a:p>
            <a:endParaRPr lang="pt-BR" sz="2000" dirty="0"/>
          </a:p>
          <a:p>
            <a:r>
              <a:rPr lang="pt-BR" sz="2000" dirty="0"/>
              <a:t>Já em Maio de 2014 o Decreto </a:t>
            </a:r>
            <a:r>
              <a:rPr lang="pt-BR" sz="2000" dirty="0" smtClean="0"/>
              <a:t>foi regulamentado por </a:t>
            </a:r>
            <a:r>
              <a:rPr lang="pt-BR" sz="2000" dirty="0"/>
              <a:t>meio da Portaria Interministerial </a:t>
            </a:r>
            <a:r>
              <a:rPr lang="pt-BR" sz="2000" b="1" dirty="0"/>
              <a:t>MP/MC/MD Nº </a:t>
            </a:r>
            <a:r>
              <a:rPr lang="pt-BR" sz="2000" b="1" dirty="0" smtClean="0"/>
              <a:t>141 (02/05/2014)</a:t>
            </a:r>
            <a:r>
              <a:rPr lang="pt-BR" sz="2000" dirty="0" smtClean="0"/>
              <a:t>. 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65" y="3047277"/>
            <a:ext cx="3516679" cy="6531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89" y="4734901"/>
            <a:ext cx="3099268" cy="609407"/>
          </a:xfrm>
          <a:prstGeom prst="rect">
            <a:avLst/>
          </a:prstGeom>
        </p:spPr>
      </p:pic>
      <p:pic>
        <p:nvPicPr>
          <p:cNvPr id="8" name="Picture 2" descr="http://www.arenapolisnews.com.br/arquivos/noticias/fotochamada/grande/3177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43" y="1371600"/>
            <a:ext cx="2779495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41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38619" y="247696"/>
            <a:ext cx="7480343" cy="618821"/>
          </a:xfrm>
        </p:spPr>
        <p:txBody>
          <a:bodyPr/>
          <a:lstStyle/>
          <a:p>
            <a:r>
              <a:rPr lang="pt-BR" dirty="0" smtClean="0"/>
              <a:t>Direcionadores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38618" y="689000"/>
            <a:ext cx="7480344" cy="5063508"/>
          </a:xfrm>
        </p:spPr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Algumas Universidades Federais terceirizaram nos últimos anos os seus serviços de e-mail em provedores comerciais.</a:t>
            </a:r>
          </a:p>
          <a:p>
            <a:endParaRPr lang="pt-BR" sz="2400" dirty="0"/>
          </a:p>
          <a:p>
            <a:r>
              <a:rPr lang="pt-BR" sz="2400" dirty="0" smtClean="0"/>
              <a:t>Solicitação da </a:t>
            </a:r>
            <a:r>
              <a:rPr lang="pt-BR" sz="2400" dirty="0" smtClean="0"/>
              <a:t>coordenação </a:t>
            </a:r>
            <a:r>
              <a:rPr lang="pt-BR" sz="2400" dirty="0"/>
              <a:t>do Colégio de Gestores de </a:t>
            </a:r>
            <a:r>
              <a:rPr lang="pt-BR" sz="2400" dirty="0" smtClean="0"/>
              <a:t>Tecnologia da Informação e </a:t>
            </a:r>
            <a:r>
              <a:rPr lang="pt-BR" sz="2400" dirty="0"/>
              <a:t>Comunicação das </a:t>
            </a:r>
            <a:r>
              <a:rPr lang="pt-BR" sz="2400" dirty="0" smtClean="0"/>
              <a:t>IFES (CGTIC) para apoio a estas instituições.</a:t>
            </a:r>
          </a:p>
          <a:p>
            <a:endParaRPr lang="pt-BR" sz="2400" dirty="0"/>
          </a:p>
          <a:p>
            <a:r>
              <a:rPr lang="pt-BR" sz="2400" dirty="0" smtClean="0"/>
              <a:t>Diretoria Executiva da RNP delibera positivamente sobre a solicitação do CGTIC.</a:t>
            </a:r>
          </a:p>
          <a:p>
            <a:endParaRPr lang="pt-BR" sz="2400" dirty="0"/>
          </a:p>
          <a:p>
            <a:r>
              <a:rPr lang="pt-BR" sz="2400" dirty="0" smtClean="0"/>
              <a:t>Projeto tem início em 06/2014.</a:t>
            </a:r>
            <a:endParaRPr lang="pt-BR" sz="24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6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11910</TotalTime>
  <Words>2139</Words>
  <Application>Microsoft Office PowerPoint</Application>
  <PresentationFormat>Apresentação na tela (4:3)</PresentationFormat>
  <Paragraphs>408</Paragraphs>
  <Slides>47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Arial Bold</vt:lpstr>
      <vt:lpstr>Calibri</vt:lpstr>
      <vt:lpstr>Courier New</vt:lpstr>
      <vt:lpstr>Myriad Pro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K360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Antonio Carlos Fernandes Nunes</cp:lastModifiedBy>
  <cp:revision>194</cp:revision>
  <dcterms:created xsi:type="dcterms:W3CDTF">2013-08-06T19:40:36Z</dcterms:created>
  <dcterms:modified xsi:type="dcterms:W3CDTF">2014-09-03T15:35:46Z</dcterms:modified>
</cp:coreProperties>
</file>